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nton" pitchFamily="2" charset="0"/>
      <p:regular r:id="rId14"/>
    </p:embeddedFont>
    <p:embeddedFont>
      <p:font typeface="Holiday" panose="020B0604020202020204" charset="0"/>
      <p:regular r:id="rId15"/>
    </p:embeddedFont>
    <p:embeddedFont>
      <p:font typeface="Raleway" pitchFamily="2" charset="0"/>
      <p:regular r:id="rId16"/>
    </p:embeddedFont>
    <p:embeddedFont>
      <p:font typeface="Raleway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78"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han Olmstead" userId="5b69da0d-c512-431e-84c7-4a3e284ae0e7" providerId="ADAL" clId="{0BE294D0-8ADF-4488-AF8C-C816805FA839}"/>
    <pc:docChg chg="modSld">
      <pc:chgData name="Meaghan Olmstead" userId="5b69da0d-c512-431e-84c7-4a3e284ae0e7" providerId="ADAL" clId="{0BE294D0-8ADF-4488-AF8C-C816805FA839}" dt="2025-06-05T19:23:11.793" v="0" actId="14100"/>
      <pc:docMkLst>
        <pc:docMk/>
      </pc:docMkLst>
      <pc:sldChg chg="modSp mod">
        <pc:chgData name="Meaghan Olmstead" userId="5b69da0d-c512-431e-84c7-4a3e284ae0e7" providerId="ADAL" clId="{0BE294D0-8ADF-4488-AF8C-C816805FA839}" dt="2025-06-05T19:23:11.793" v="0" actId="14100"/>
        <pc:sldMkLst>
          <pc:docMk/>
          <pc:sldMk cId="0" sldId="261"/>
        </pc:sldMkLst>
        <pc:spChg chg="mod">
          <ac:chgData name="Meaghan Olmstead" userId="5b69da0d-c512-431e-84c7-4a3e284ae0e7" providerId="ADAL" clId="{0BE294D0-8ADF-4488-AF8C-C816805FA839}" dt="2025-06-05T19:23:11.793" v="0" actId="14100"/>
          <ac:spMkLst>
            <pc:docMk/>
            <pc:sldMk cId="0" sldId="261"/>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a:t>
            </a:r>
          </a:p>
          <a:p>
            <a:endParaRPr lang="en-US"/>
          </a:p>
          <a:p>
            <a:r>
              <a:rPr lang="en-US"/>
              <a:t>As a bit of disclaimer I have spent the past 8 months in bargaining with the ANSP for the ATSEP contract. I have current demographic information, current mitigating factors for the membership, and a look at where Canada's ATSEPs are with regards to basic training and licensing.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been told that the membership can be expected to grow according to the employers projections over the coming few years by at least 100 ATSEPs.</a:t>
            </a:r>
          </a:p>
          <a:p>
            <a:endParaRPr lang="en-US"/>
          </a:p>
          <a:p>
            <a:r>
              <a:rPr lang="en-US"/>
              <a:t>Tec0 - 50 </a:t>
            </a:r>
          </a:p>
          <a:p>
            <a:r>
              <a:rPr lang="en-US"/>
              <a:t>Tec1 - 230</a:t>
            </a:r>
          </a:p>
          <a:p>
            <a:r>
              <a:rPr lang="en-US"/>
              <a:t>Tec2- 230</a:t>
            </a:r>
          </a:p>
          <a:p>
            <a:r>
              <a:rPr lang="en-US"/>
              <a:t>Tec3- 90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Bit of the basics just for those who may not be aware.  </a:t>
            </a:r>
          </a:p>
          <a:p>
            <a:endParaRPr lang="en-US"/>
          </a:p>
          <a:p>
            <a:r>
              <a:rPr lang="en-US"/>
              <a:t>Read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been told that the membership can be expected to grow according to the employers projections over the coming few years by at least 100 ATSEPs.</a:t>
            </a:r>
          </a:p>
          <a:p>
            <a:endParaRPr lang="en-US"/>
          </a:p>
          <a:p>
            <a:r>
              <a:rPr lang="en-US"/>
              <a:t>Tec0 - 50 </a:t>
            </a:r>
          </a:p>
          <a:p>
            <a:r>
              <a:rPr lang="en-US"/>
              <a:t>Tec1 - 230</a:t>
            </a:r>
          </a:p>
          <a:p>
            <a:r>
              <a:rPr lang="en-US"/>
              <a:t>Tec2- 230</a:t>
            </a:r>
          </a:p>
          <a:p>
            <a:r>
              <a:rPr lang="en-US"/>
              <a:t>Tec3- 90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have spent much of the past year in collective bargaining as our contract was set to expire at the end of 2023.  </a:t>
            </a:r>
          </a:p>
          <a:p>
            <a:r>
              <a:rPr lang="en-US"/>
              <a:t>Michel Gaulin was also very much involved in this process and may be able to help me answer any questions you might come up with. </a:t>
            </a:r>
          </a:p>
          <a:p>
            <a:endParaRPr lang="en-US"/>
          </a:p>
          <a:p>
            <a:r>
              <a:rPr lang="en-US"/>
              <a:t>We had about 8 months of bargaining to get to this tentative settlement.  Since it is currently in ratification I can't speak to whether the process is actually finished for us or not. But this is where we are. </a:t>
            </a:r>
          </a:p>
          <a:p>
            <a:endParaRPr lang="en-US"/>
          </a:p>
          <a:p>
            <a:r>
              <a:rPr lang="en-US"/>
              <a:t>The employer came to the table with the need for increased flexibility. </a:t>
            </a:r>
          </a:p>
          <a:p>
            <a:endParaRPr lang="en-US"/>
          </a:p>
          <a:p>
            <a:r>
              <a:rPr lang="en-US"/>
              <a:t>The union negotiating team faced some very difficult decisions this round as the membership clearly was demanding higher wages, but things like contracting out and employment security continues to be an issue for us.  At times, the union faced the difficult position of having to decide between what the membership has said they want versus what the union knows would be in the membership's own good.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Pandemic-</a:t>
            </a:r>
          </a:p>
          <a:p>
            <a:endParaRPr lang="en-US"/>
          </a:p>
          <a:p>
            <a:r>
              <a:rPr lang="en-US"/>
              <a:t>1. The ANSP obviously suffered hugely during the pandemic.  As we all know traffic went down to basically 0. </a:t>
            </a:r>
          </a:p>
          <a:p>
            <a:endParaRPr lang="en-US"/>
          </a:p>
          <a:p>
            <a:r>
              <a:rPr lang="en-US"/>
              <a:t>Because of this the ANSP asked the unions to agree to defer any negotiated wage increases for the upcoming 3 years which was the length of the contract, and in return they would not proceed with a workforce adjustment. </a:t>
            </a:r>
          </a:p>
          <a:p>
            <a:endParaRPr lang="en-US"/>
          </a:p>
          <a:p>
            <a:r>
              <a:rPr lang="en-US"/>
              <a:t>This request went for a membership vote which caused an enormous uproar from the membership, in every way you can imagine.  </a:t>
            </a:r>
          </a:p>
          <a:p>
            <a:endParaRPr lang="en-US"/>
          </a:p>
          <a:p>
            <a:r>
              <a:rPr lang="en-US"/>
              <a:t>IBEW voted the deferral down.  Only one union voted to defer their wages.  </a:t>
            </a:r>
          </a:p>
          <a:p>
            <a:r>
              <a:rPr lang="en-US"/>
              <a:t>- Subsequently we went through the WFA and lost approximately 40 members </a:t>
            </a:r>
          </a:p>
          <a:p>
            <a:r>
              <a:rPr lang="en-US"/>
              <a:t>- many were hired back afterwards</a:t>
            </a:r>
          </a:p>
          <a:p>
            <a:r>
              <a:rPr lang="en-US"/>
              <a:t>- but like many organizations the membership has faced a lot of uncertainty and fear over their jobs and their economic realities.</a:t>
            </a:r>
          </a:p>
          <a:p>
            <a:endParaRPr lang="en-US"/>
          </a:p>
          <a:p>
            <a:r>
              <a:rPr lang="en-US"/>
              <a:t>We were able to work with the employer to reintegrate the returning employees pretty seamlessly for seniority and vacation entitlements, but there were losses for those ATSEPs as the pension laws in canada would not allow for a continuous service bridge for their pensions upon their return to Nav employment.  </a:t>
            </a:r>
          </a:p>
          <a:p>
            <a:endParaRPr lang="en-US"/>
          </a:p>
          <a:p>
            <a:r>
              <a:rPr lang="en-US"/>
              <a:t>The Workforce adjustment had a huge effect on our bargaining round and the team spent a significant amount of time reworking the employment displacement articles so if the situation were to recur there would be less uncertainty in terms of process. </a:t>
            </a:r>
          </a:p>
          <a:p>
            <a:endParaRPr lang="en-US"/>
          </a:p>
          <a:p>
            <a:r>
              <a:rPr lang="en-US"/>
              <a:t>Overall the choices of the ANSP, necessary or not,  during the pandemic served to unravel any trust the membership had started to build towards the employer and as a result the relationship and the workplace culture has definitely suffered and as a result the local has had its work cut out for us to be able to move forwards.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Throughout the past four years these factors have and continue to have a large effect on the ATSEPs in Canada.  </a:t>
            </a:r>
          </a:p>
          <a:p>
            <a:endParaRPr lang="en-US"/>
          </a:p>
          <a:p>
            <a:r>
              <a:rPr lang="en-US"/>
              <a:t>I will go over each one in a bit more detail.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Pandemic-</a:t>
            </a:r>
          </a:p>
          <a:p>
            <a:endParaRPr lang="en-US"/>
          </a:p>
          <a:p>
            <a:r>
              <a:rPr lang="en-US"/>
              <a:t>1. The ANSP obviously suffered hugely during the pandemic.  As we all know traffic went down to basically 0. </a:t>
            </a:r>
          </a:p>
          <a:p>
            <a:endParaRPr lang="en-US"/>
          </a:p>
          <a:p>
            <a:r>
              <a:rPr lang="en-US"/>
              <a:t>Because of this the ANSP asked the unions to agree to defer any negotiated wage increases for the upcoming 3 years which was the length of the contract, and in return they would not proceed with a workforce adjustment. </a:t>
            </a:r>
          </a:p>
          <a:p>
            <a:endParaRPr lang="en-US"/>
          </a:p>
          <a:p>
            <a:r>
              <a:rPr lang="en-US"/>
              <a:t>This request went for a membership vote which caused an enormous uproar from the membership, in every way you can imagine.  </a:t>
            </a:r>
          </a:p>
          <a:p>
            <a:endParaRPr lang="en-US"/>
          </a:p>
          <a:p>
            <a:r>
              <a:rPr lang="en-US"/>
              <a:t>IBEW voted the deferral down.  Only one union voted to defer their wages.  </a:t>
            </a:r>
          </a:p>
          <a:p>
            <a:r>
              <a:rPr lang="en-US"/>
              <a:t>- Subsequently we went through the WFA and lost approximately 40 members </a:t>
            </a:r>
          </a:p>
          <a:p>
            <a:r>
              <a:rPr lang="en-US"/>
              <a:t>- many were hired back afterwards</a:t>
            </a:r>
          </a:p>
          <a:p>
            <a:r>
              <a:rPr lang="en-US"/>
              <a:t>- but like many organizations the membership has faced a lot of uncertainty and fear over their jobs and their economic realities.</a:t>
            </a:r>
          </a:p>
          <a:p>
            <a:endParaRPr lang="en-US"/>
          </a:p>
          <a:p>
            <a:r>
              <a:rPr lang="en-US"/>
              <a:t>We were able to work with the employer to reintegrate the returning employees pretty seamlessly for seniority and vacation entitlements, but there were losses for those ATSEPs as the pension laws in canada would not allow for a continuous service bridge for their pensions upon their return to Nav employment.  </a:t>
            </a:r>
          </a:p>
          <a:p>
            <a:endParaRPr lang="en-US"/>
          </a:p>
          <a:p>
            <a:r>
              <a:rPr lang="en-US"/>
              <a:t>The Workforce adjustment had a huge effect on our bargaining round and the team spent a significant amount of time reworking the employment displacement articles so if the situation were to recur there would be less uncertainty in terms of process. </a:t>
            </a:r>
          </a:p>
          <a:p>
            <a:endParaRPr lang="en-US"/>
          </a:p>
          <a:p>
            <a:r>
              <a:rPr lang="en-US"/>
              <a:t>Overall the choices of the ANSP, necessary or not,  during the pandemic served to unravel any trust the membership had started to build towards the employer and as a result the relationship and the workplace culture has definitely suffered and as a result the local has had its work cut out for us to be able to move forwards.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Pandemic-</a:t>
            </a:r>
          </a:p>
          <a:p>
            <a:endParaRPr lang="en-US"/>
          </a:p>
          <a:p>
            <a:r>
              <a:rPr lang="en-US"/>
              <a:t>1. The ANSP obviously suffered hugely during the pandemic.  As we all know traffic went down to basically 0. </a:t>
            </a:r>
          </a:p>
          <a:p>
            <a:endParaRPr lang="en-US"/>
          </a:p>
          <a:p>
            <a:r>
              <a:rPr lang="en-US"/>
              <a:t>Because of this the ANSP asked the unions to agree to defer any negotiated wage increases for the upcoming 3 years which was the length of the contract, and in return they would not proceed with a workforce adjustment. </a:t>
            </a:r>
          </a:p>
          <a:p>
            <a:endParaRPr lang="en-US"/>
          </a:p>
          <a:p>
            <a:r>
              <a:rPr lang="en-US"/>
              <a:t>This request went for a membership vote which caused an enormous uproar from the membership, in every way you can imagine.  </a:t>
            </a:r>
          </a:p>
          <a:p>
            <a:endParaRPr lang="en-US"/>
          </a:p>
          <a:p>
            <a:r>
              <a:rPr lang="en-US"/>
              <a:t>IBEW voted the deferral down.  Only one union voted to defer their wages.  </a:t>
            </a:r>
          </a:p>
          <a:p>
            <a:r>
              <a:rPr lang="en-US"/>
              <a:t>- Subsequently we went through the WFA and lost approximately 40 members </a:t>
            </a:r>
          </a:p>
          <a:p>
            <a:r>
              <a:rPr lang="en-US"/>
              <a:t>- many were hired back afterwards</a:t>
            </a:r>
          </a:p>
          <a:p>
            <a:r>
              <a:rPr lang="en-US"/>
              <a:t>- but like many organizations the membership has faced a lot of uncertainty and fear over their jobs and their economic realities.</a:t>
            </a:r>
          </a:p>
          <a:p>
            <a:endParaRPr lang="en-US"/>
          </a:p>
          <a:p>
            <a:r>
              <a:rPr lang="en-US"/>
              <a:t>We were able to work with the employer to reintegrate the returning employees pretty seamlessly for seniority and vacation entitlements, but there were losses for those ATSEPs as the pension laws in canada would not allow for a continuous service bridge for their pensions upon their return to Nav employment.  </a:t>
            </a:r>
          </a:p>
          <a:p>
            <a:endParaRPr lang="en-US"/>
          </a:p>
          <a:p>
            <a:r>
              <a:rPr lang="en-US"/>
              <a:t>The Workforce adjustment had a huge effect on our bargaining round and the team spent a significant amount of time reworking the employment displacement articles so if the situation were to recur there would be less uncertainty in terms of process. </a:t>
            </a:r>
          </a:p>
          <a:p>
            <a:endParaRPr lang="en-US"/>
          </a:p>
          <a:p>
            <a:r>
              <a:rPr lang="en-US"/>
              <a:t>Overall the choices of the ANSP, necessary or not,  during the pandemic served to unravel any trust the membership had started to build towards the employer and as a result the relationship and the workplace culture has definitely suffered and as a result the local has had its work cut out for us to be able to move forwards.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Pandemic-</a:t>
            </a:r>
          </a:p>
          <a:p>
            <a:endParaRPr lang="en-US"/>
          </a:p>
          <a:p>
            <a:r>
              <a:rPr lang="en-US"/>
              <a:t>1. The ANSP obviously suffered hugely during the pandemic.  As we all know traffic went down to basically 0. </a:t>
            </a:r>
          </a:p>
          <a:p>
            <a:endParaRPr lang="en-US"/>
          </a:p>
          <a:p>
            <a:r>
              <a:rPr lang="en-US"/>
              <a:t>Because of this the ANSP asked the unions to agree to defer any negotiated wage increases for the upcoming 3 years which was the length of the contract, and in return they would not proceed with a workforce adjustment. </a:t>
            </a:r>
          </a:p>
          <a:p>
            <a:endParaRPr lang="en-US"/>
          </a:p>
          <a:p>
            <a:r>
              <a:rPr lang="en-US"/>
              <a:t>This request went for a membership vote which caused an enormous uproar from the membership, in every way you can imagine.  </a:t>
            </a:r>
          </a:p>
          <a:p>
            <a:endParaRPr lang="en-US"/>
          </a:p>
          <a:p>
            <a:r>
              <a:rPr lang="en-US"/>
              <a:t>IBEW voted the deferral down.  Only one union voted to defer their wages.  </a:t>
            </a:r>
          </a:p>
          <a:p>
            <a:r>
              <a:rPr lang="en-US"/>
              <a:t>- Subsequently we went through the WFA and lost approximately 40 members </a:t>
            </a:r>
          </a:p>
          <a:p>
            <a:r>
              <a:rPr lang="en-US"/>
              <a:t>- many were hired back afterwards</a:t>
            </a:r>
          </a:p>
          <a:p>
            <a:r>
              <a:rPr lang="en-US"/>
              <a:t>- but like many organizations the membership has faced a lot of uncertainty and fear over their jobs and their economic realities.</a:t>
            </a:r>
          </a:p>
          <a:p>
            <a:endParaRPr lang="en-US"/>
          </a:p>
          <a:p>
            <a:r>
              <a:rPr lang="en-US"/>
              <a:t>We were able to work with the employer to reintegrate the returning employees pretty seamlessly for seniority and vacation entitlements, but there were losses for those ATSEPs as the pension laws in canada would not allow for a continuous service bridge for their pensions upon their return to Nav employment.  </a:t>
            </a:r>
          </a:p>
          <a:p>
            <a:endParaRPr lang="en-US"/>
          </a:p>
          <a:p>
            <a:r>
              <a:rPr lang="en-US"/>
              <a:t>The Workforce adjustment had a huge effect on our bargaining round and the team spent a significant amount of time reworking the employment displacement articles so if the situation were to recur there would be less uncertainty in terms of process. </a:t>
            </a:r>
          </a:p>
          <a:p>
            <a:endParaRPr lang="en-US"/>
          </a:p>
          <a:p>
            <a:r>
              <a:rPr lang="en-US"/>
              <a:t>Overall the choices of the ANSP, necessary or not,  during the pandemic served to unravel any trust the membership had started to build towards the employer and as a result the relationship and the workplace culture has definitely suffered and as a result the local has had its work cut out for us to be able to move forwards.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567592"/>
            <a:ext cx="16230600" cy="946847"/>
            <a:chOff x="0" y="0"/>
            <a:chExt cx="4274726" cy="249375"/>
          </a:xfrm>
        </p:grpSpPr>
        <p:sp>
          <p:nvSpPr>
            <p:cNvPr id="3" name="Freeform 3"/>
            <p:cNvSpPr/>
            <p:nvPr/>
          </p:nvSpPr>
          <p:spPr>
            <a:xfrm>
              <a:off x="0" y="0"/>
              <a:ext cx="4274726" cy="249375"/>
            </a:xfrm>
            <a:custGeom>
              <a:avLst/>
              <a:gdLst/>
              <a:ahLst/>
              <a:cxnLst/>
              <a:rect l="l" t="t" r="r" b="b"/>
              <a:pathLst>
                <a:path w="4274726" h="249375">
                  <a:moveTo>
                    <a:pt x="11925" y="0"/>
                  </a:moveTo>
                  <a:lnTo>
                    <a:pt x="4262801" y="0"/>
                  </a:lnTo>
                  <a:cubicBezTo>
                    <a:pt x="4269387" y="0"/>
                    <a:pt x="4274726" y="5339"/>
                    <a:pt x="4274726" y="11925"/>
                  </a:cubicBezTo>
                  <a:lnTo>
                    <a:pt x="4274726" y="237450"/>
                  </a:lnTo>
                  <a:cubicBezTo>
                    <a:pt x="4274726" y="244036"/>
                    <a:pt x="4269387" y="249375"/>
                    <a:pt x="4262801" y="249375"/>
                  </a:cubicBezTo>
                  <a:lnTo>
                    <a:pt x="11925" y="249375"/>
                  </a:lnTo>
                  <a:cubicBezTo>
                    <a:pt x="5339" y="249375"/>
                    <a:pt x="0" y="244036"/>
                    <a:pt x="0" y="237450"/>
                  </a:cubicBezTo>
                  <a:lnTo>
                    <a:pt x="0" y="11925"/>
                  </a:lnTo>
                  <a:cubicBezTo>
                    <a:pt x="0" y="5339"/>
                    <a:pt x="5339" y="0"/>
                    <a:pt x="11925" y="0"/>
                  </a:cubicBezTo>
                  <a:close/>
                </a:path>
              </a:pathLst>
            </a:custGeom>
            <a:solidFill>
              <a:srgbClr val="AF2929"/>
            </a:solidFill>
          </p:spPr>
          <p:txBody>
            <a:bodyPr/>
            <a:lstStyle/>
            <a:p>
              <a:endParaRPr lang="en-CA"/>
            </a:p>
          </p:txBody>
        </p:sp>
        <p:sp>
          <p:nvSpPr>
            <p:cNvPr id="4" name="TextBox 4"/>
            <p:cNvSpPr txBox="1"/>
            <p:nvPr/>
          </p:nvSpPr>
          <p:spPr>
            <a:xfrm>
              <a:off x="0" y="-57150"/>
              <a:ext cx="4274726" cy="306525"/>
            </a:xfrm>
            <a:prstGeom prst="rect">
              <a:avLst/>
            </a:prstGeom>
          </p:spPr>
          <p:txBody>
            <a:bodyPr lIns="50800" tIns="50800" rIns="50800" bIns="50800" rtlCol="0" anchor="ctr"/>
            <a:lstStyle/>
            <a:p>
              <a:pPr algn="ctr">
                <a:lnSpc>
                  <a:spcPts val="3396"/>
                </a:lnSpc>
              </a:pPr>
              <a:endParaRPr/>
            </a:p>
          </p:txBody>
        </p:sp>
      </p:grpSp>
      <p:sp>
        <p:nvSpPr>
          <p:cNvPr id="5" name="TextBox 5"/>
          <p:cNvSpPr txBox="1"/>
          <p:nvPr/>
        </p:nvSpPr>
        <p:spPr>
          <a:xfrm>
            <a:off x="1663551" y="1414657"/>
            <a:ext cx="15453184" cy="3728843"/>
          </a:xfrm>
          <a:prstGeom prst="rect">
            <a:avLst/>
          </a:prstGeom>
        </p:spPr>
        <p:txBody>
          <a:bodyPr lIns="0" tIns="0" rIns="0" bIns="0" rtlCol="0" anchor="t">
            <a:spAutoFit/>
          </a:bodyPr>
          <a:lstStyle/>
          <a:p>
            <a:pPr algn="ctr">
              <a:lnSpc>
                <a:spcPts val="14489"/>
              </a:lnSpc>
            </a:pPr>
            <a:r>
              <a:rPr lang="en-US" sz="13541" spc="975">
                <a:solidFill>
                  <a:srgbClr val="202020"/>
                </a:solidFill>
                <a:latin typeface="Anton"/>
                <a:ea typeface="Anton"/>
                <a:cs typeface="Anton"/>
                <a:sym typeface="Anton"/>
              </a:rPr>
              <a:t>MEDIA AND PR COMMITTEE</a:t>
            </a:r>
          </a:p>
        </p:txBody>
      </p:sp>
      <p:sp>
        <p:nvSpPr>
          <p:cNvPr id="6" name="TextBox 6"/>
          <p:cNvSpPr txBox="1"/>
          <p:nvPr/>
        </p:nvSpPr>
        <p:spPr>
          <a:xfrm>
            <a:off x="901933" y="4943475"/>
            <a:ext cx="16484135" cy="1767223"/>
          </a:xfrm>
          <a:prstGeom prst="rect">
            <a:avLst/>
          </a:prstGeom>
        </p:spPr>
        <p:txBody>
          <a:bodyPr lIns="0" tIns="0" rIns="0" bIns="0" rtlCol="0" anchor="t">
            <a:spAutoFit/>
          </a:bodyPr>
          <a:lstStyle/>
          <a:p>
            <a:pPr algn="ctr">
              <a:lnSpc>
                <a:spcPts val="14419"/>
              </a:lnSpc>
            </a:pPr>
            <a:r>
              <a:rPr lang="en-US" sz="10299">
                <a:solidFill>
                  <a:srgbClr val="AF2929"/>
                </a:solidFill>
                <a:latin typeface="Holiday"/>
                <a:ea typeface="Holiday"/>
                <a:cs typeface="Holiday"/>
                <a:sym typeface="Holiday"/>
              </a:rPr>
              <a:t>Annual Americas Regional Meetings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
        <p:cNvGrpSpPr/>
        <p:nvPr/>
      </p:nvGrpSpPr>
      <p:grpSpPr>
        <a:xfrm>
          <a:off x="0" y="0"/>
          <a:ext cx="0" cy="0"/>
          <a:chOff x="0" y="0"/>
          <a:chExt cx="0" cy="0"/>
        </a:xfrm>
      </p:grpSpPr>
      <p:grpSp>
        <p:nvGrpSpPr>
          <p:cNvPr id="2" name="Group 2"/>
          <p:cNvGrpSpPr/>
          <p:nvPr/>
        </p:nvGrpSpPr>
        <p:grpSpPr>
          <a:xfrm>
            <a:off x="2752754" y="1352844"/>
            <a:ext cx="14863169" cy="8101006"/>
            <a:chOff x="0" y="0"/>
            <a:chExt cx="3914579" cy="2133598"/>
          </a:xfrm>
        </p:grpSpPr>
        <p:sp>
          <p:nvSpPr>
            <p:cNvPr id="3" name="Freeform 3"/>
            <p:cNvSpPr/>
            <p:nvPr/>
          </p:nvSpPr>
          <p:spPr>
            <a:xfrm>
              <a:off x="0" y="0"/>
              <a:ext cx="3914579" cy="2133598"/>
            </a:xfrm>
            <a:custGeom>
              <a:avLst/>
              <a:gdLst/>
              <a:ahLst/>
              <a:cxnLst/>
              <a:rect l="l" t="t" r="r" b="b"/>
              <a:pathLst>
                <a:path w="3914579" h="2133598">
                  <a:moveTo>
                    <a:pt x="0" y="0"/>
                  </a:moveTo>
                  <a:lnTo>
                    <a:pt x="3914579" y="0"/>
                  </a:lnTo>
                  <a:lnTo>
                    <a:pt x="3914579" y="2133598"/>
                  </a:lnTo>
                  <a:lnTo>
                    <a:pt x="0" y="2133598"/>
                  </a:lnTo>
                  <a:close/>
                </a:path>
              </a:pathLst>
            </a:custGeom>
            <a:solidFill>
              <a:srgbClr val="AF2929">
                <a:alpha val="4706"/>
              </a:srgbClr>
            </a:solidFill>
          </p:spPr>
          <p:txBody>
            <a:bodyPr/>
            <a:lstStyle/>
            <a:p>
              <a:endParaRPr lang="en-CA"/>
            </a:p>
          </p:txBody>
        </p:sp>
        <p:sp>
          <p:nvSpPr>
            <p:cNvPr id="4" name="TextBox 4"/>
            <p:cNvSpPr txBox="1"/>
            <p:nvPr/>
          </p:nvSpPr>
          <p:spPr>
            <a:xfrm>
              <a:off x="0" y="-57150"/>
              <a:ext cx="3914579" cy="2190748"/>
            </a:xfrm>
            <a:prstGeom prst="rect">
              <a:avLst/>
            </a:prstGeom>
          </p:spPr>
          <p:txBody>
            <a:bodyPr lIns="50800" tIns="50800" rIns="50800" bIns="50800" rtlCol="0" anchor="ctr"/>
            <a:lstStyle/>
            <a:p>
              <a:pPr algn="ctr">
                <a:lnSpc>
                  <a:spcPts val="3396"/>
                </a:lnSpc>
              </a:pPr>
              <a:endParaRPr/>
            </a:p>
          </p:txBody>
        </p:sp>
      </p:grpSp>
      <p:grpSp>
        <p:nvGrpSpPr>
          <p:cNvPr id="5" name="Group 5"/>
          <p:cNvGrpSpPr/>
          <p:nvPr/>
        </p:nvGrpSpPr>
        <p:grpSpPr>
          <a:xfrm>
            <a:off x="0" y="-162446"/>
            <a:ext cx="1896472" cy="10611892"/>
            <a:chOff x="0" y="0"/>
            <a:chExt cx="499482" cy="2794902"/>
          </a:xfrm>
        </p:grpSpPr>
        <p:sp>
          <p:nvSpPr>
            <p:cNvPr id="6" name="Freeform 6"/>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AF2929"/>
            </a:solidFill>
          </p:spPr>
          <p:txBody>
            <a:bodyPr/>
            <a:lstStyle/>
            <a:p>
              <a:endParaRPr lang="en-CA"/>
            </a:p>
          </p:txBody>
        </p:sp>
        <p:sp>
          <p:nvSpPr>
            <p:cNvPr id="7" name="TextBox 7"/>
            <p:cNvSpPr txBox="1"/>
            <p:nvPr/>
          </p:nvSpPr>
          <p:spPr>
            <a:xfrm>
              <a:off x="0" y="-57150"/>
              <a:ext cx="499482" cy="2852052"/>
            </a:xfrm>
            <a:prstGeom prst="rect">
              <a:avLst/>
            </a:prstGeom>
          </p:spPr>
          <p:txBody>
            <a:bodyPr lIns="50800" tIns="50800" rIns="50800" bIns="50800" rtlCol="0" anchor="ctr"/>
            <a:lstStyle/>
            <a:p>
              <a:pPr algn="ctr">
                <a:lnSpc>
                  <a:spcPts val="3396"/>
                </a:lnSpc>
              </a:pPr>
              <a:r>
                <a:rPr lang="en-US" sz="2426" spc="174">
                  <a:solidFill>
                    <a:srgbClr val="202020"/>
                  </a:solidFill>
                  <a:latin typeface="Raleway"/>
                  <a:ea typeface="Raleway"/>
                  <a:cs typeface="Raleway"/>
                  <a:sym typeface="Raleway"/>
                </a:rPr>
                <a:t>-</a:t>
              </a:r>
            </a:p>
          </p:txBody>
        </p:sp>
      </p:grpSp>
      <p:sp>
        <p:nvSpPr>
          <p:cNvPr id="8" name="AutoShape 8"/>
          <p:cNvSpPr/>
          <p:nvPr/>
        </p:nvSpPr>
        <p:spPr>
          <a:xfrm>
            <a:off x="6791430" y="9800614"/>
            <a:ext cx="10383134" cy="0"/>
          </a:xfrm>
          <a:prstGeom prst="line">
            <a:avLst/>
          </a:prstGeom>
          <a:ln w="38100" cap="flat">
            <a:solidFill>
              <a:srgbClr val="202020"/>
            </a:solidFill>
            <a:prstDash val="solid"/>
            <a:headEnd type="none" w="sm" len="sm"/>
            <a:tailEnd type="none" w="sm" len="sm"/>
          </a:ln>
        </p:spPr>
        <p:txBody>
          <a:bodyPr/>
          <a:lstStyle/>
          <a:p>
            <a:endParaRPr lang="en-CA"/>
          </a:p>
        </p:txBody>
      </p:sp>
      <p:sp>
        <p:nvSpPr>
          <p:cNvPr id="9" name="TextBox 9"/>
          <p:cNvSpPr txBox="1"/>
          <p:nvPr/>
        </p:nvSpPr>
        <p:spPr>
          <a:xfrm>
            <a:off x="2752754" y="188126"/>
            <a:ext cx="13129732" cy="9265724"/>
          </a:xfrm>
          <a:prstGeom prst="rect">
            <a:avLst/>
          </a:prstGeom>
        </p:spPr>
        <p:txBody>
          <a:bodyPr lIns="0" tIns="0" rIns="0" bIns="0" rtlCol="0" anchor="t">
            <a:spAutoFit/>
          </a:bodyPr>
          <a:lstStyle/>
          <a:p>
            <a:pPr algn="l">
              <a:lnSpc>
                <a:spcPts val="10219"/>
              </a:lnSpc>
              <a:spcBef>
                <a:spcPct val="0"/>
              </a:spcBef>
            </a:pPr>
            <a:r>
              <a:rPr lang="en-US" sz="7299" b="1" spc="481">
                <a:solidFill>
                  <a:srgbClr val="4F2866"/>
                </a:solidFill>
                <a:latin typeface="Raleway Bold"/>
                <a:ea typeface="Raleway Bold"/>
                <a:cs typeface="Raleway Bold"/>
                <a:sym typeface="Raleway Bold"/>
              </a:rPr>
              <a:t>Current Challenges</a:t>
            </a:r>
          </a:p>
          <a:p>
            <a:pPr algn="l">
              <a:lnSpc>
                <a:spcPts val="5739"/>
              </a:lnSpc>
              <a:spcBef>
                <a:spcPct val="0"/>
              </a:spcBef>
            </a:pPr>
            <a:endParaRPr lang="en-US" sz="7299" b="1" spc="481">
              <a:solidFill>
                <a:srgbClr val="4F2866"/>
              </a:solidFill>
              <a:latin typeface="Raleway Bold"/>
              <a:ea typeface="Raleway Bold"/>
              <a:cs typeface="Raleway Bold"/>
              <a:sym typeface="Raleway Bold"/>
            </a:endParaRPr>
          </a:p>
          <a:p>
            <a:pPr algn="l">
              <a:lnSpc>
                <a:spcPts val="5739"/>
              </a:lnSpc>
              <a:spcBef>
                <a:spcPct val="0"/>
              </a:spcBef>
            </a:pPr>
            <a:r>
              <a:rPr lang="en-US" sz="4099" b="1" spc="270">
                <a:solidFill>
                  <a:srgbClr val="4F2866"/>
                </a:solidFill>
                <a:latin typeface="Raleway Bold"/>
                <a:ea typeface="Raleway Bold"/>
                <a:cs typeface="Raleway Bold"/>
                <a:sym typeface="Raleway Bold"/>
              </a:rPr>
              <a:t>Email server - account owned by an outside entity.  </a:t>
            </a:r>
          </a:p>
          <a:p>
            <a:pPr marL="885178" lvl="1" indent="-442589" algn="l">
              <a:lnSpc>
                <a:spcPts val="5739"/>
              </a:lnSpc>
              <a:spcBef>
                <a:spcPct val="0"/>
              </a:spcBef>
              <a:buFont typeface="Arial"/>
              <a:buChar char="•"/>
            </a:pPr>
            <a:r>
              <a:rPr lang="en-US" sz="4099" b="1" spc="270">
                <a:solidFill>
                  <a:srgbClr val="4F2866"/>
                </a:solidFill>
                <a:latin typeface="Raleway Bold"/>
                <a:ea typeface="Raleway Bold"/>
                <a:cs typeface="Raleway Bold"/>
                <a:sym typeface="Raleway Bold"/>
              </a:rPr>
              <a:t>ETA to resolve = &lt; 1 week as of 2025-06-05</a:t>
            </a:r>
          </a:p>
          <a:p>
            <a:pPr algn="l">
              <a:lnSpc>
                <a:spcPts val="5739"/>
              </a:lnSpc>
              <a:spcBef>
                <a:spcPct val="0"/>
              </a:spcBef>
            </a:pPr>
            <a:endParaRPr lang="en-US" sz="4099" b="1" spc="270">
              <a:solidFill>
                <a:srgbClr val="4F2866"/>
              </a:solidFill>
              <a:latin typeface="Raleway Bold"/>
              <a:ea typeface="Raleway Bold"/>
              <a:cs typeface="Raleway Bold"/>
              <a:sym typeface="Raleway Bold"/>
            </a:endParaRPr>
          </a:p>
          <a:p>
            <a:pPr algn="l">
              <a:lnSpc>
                <a:spcPts val="5739"/>
              </a:lnSpc>
              <a:spcBef>
                <a:spcPct val="0"/>
              </a:spcBef>
            </a:pPr>
            <a:r>
              <a:rPr lang="en-US" sz="4099" b="1" spc="270">
                <a:solidFill>
                  <a:srgbClr val="4F2866"/>
                </a:solidFill>
                <a:latin typeface="Raleway Bold"/>
                <a:ea typeface="Raleway Bold"/>
                <a:cs typeface="Raleway Bold"/>
                <a:sym typeface="Raleway Bold"/>
              </a:rPr>
              <a:t>Facebook - account has been hacked and password changed so IFATSEA has no access.</a:t>
            </a:r>
          </a:p>
          <a:p>
            <a:pPr marL="885178" lvl="1" indent="-442589" algn="l">
              <a:lnSpc>
                <a:spcPts val="5739"/>
              </a:lnSpc>
              <a:spcBef>
                <a:spcPct val="0"/>
              </a:spcBef>
              <a:buFont typeface="Arial"/>
              <a:buChar char="•"/>
            </a:pPr>
            <a:r>
              <a:rPr lang="en-US" sz="4099" b="1" spc="270">
                <a:solidFill>
                  <a:srgbClr val="4F2866"/>
                </a:solidFill>
                <a:latin typeface="Raleway Bold"/>
                <a:ea typeface="Raleway Bold"/>
                <a:cs typeface="Raleway Bold"/>
                <a:sym typeface="Raleway Bold"/>
              </a:rPr>
              <a:t>ETA to resolve = TBD </a:t>
            </a:r>
          </a:p>
          <a:p>
            <a:pPr algn="l">
              <a:lnSpc>
                <a:spcPts val="5739"/>
              </a:lnSpc>
              <a:spcBef>
                <a:spcPct val="0"/>
              </a:spcBef>
            </a:pPr>
            <a:endParaRPr lang="en-US" sz="4099" b="1" spc="270">
              <a:solidFill>
                <a:srgbClr val="4F2866"/>
              </a:solidFill>
              <a:latin typeface="Raleway Bold"/>
              <a:ea typeface="Raleway Bold"/>
              <a:cs typeface="Raleway Bold"/>
              <a:sym typeface="Raleway Bold"/>
            </a:endParaRPr>
          </a:p>
          <a:p>
            <a:pPr algn="l">
              <a:lnSpc>
                <a:spcPts val="5739"/>
              </a:lnSpc>
              <a:spcBef>
                <a:spcPct val="0"/>
              </a:spcBef>
            </a:pPr>
            <a:endParaRPr lang="en-US" sz="4099" b="1" spc="270">
              <a:solidFill>
                <a:srgbClr val="4F2866"/>
              </a:solidFill>
              <a:latin typeface="Raleway Bold"/>
              <a:ea typeface="Raleway Bold"/>
              <a:cs typeface="Raleway Bold"/>
              <a:sym typeface="Raleway Bold"/>
            </a:endParaRPr>
          </a:p>
          <a:p>
            <a:pPr algn="l">
              <a:lnSpc>
                <a:spcPts val="5739"/>
              </a:lnSpc>
              <a:spcBef>
                <a:spcPct val="0"/>
              </a:spcBef>
            </a:pPr>
            <a:endParaRPr lang="en-US" sz="4099" b="1" spc="270">
              <a:solidFill>
                <a:srgbClr val="4F2866"/>
              </a:solidFill>
              <a:latin typeface="Raleway Bold"/>
              <a:ea typeface="Raleway Bold"/>
              <a:cs typeface="Raleway Bold"/>
              <a:sym typeface="Raleway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F2929"/>
        </a:solidFill>
        <a:effectLst/>
      </p:bgPr>
    </p:bg>
    <p:spTree>
      <p:nvGrpSpPr>
        <p:cNvPr id="1" name=""/>
        <p:cNvGrpSpPr/>
        <p:nvPr/>
      </p:nvGrpSpPr>
      <p:grpSpPr>
        <a:xfrm>
          <a:off x="0" y="0"/>
          <a:ext cx="0" cy="0"/>
          <a:chOff x="0" y="0"/>
          <a:chExt cx="0" cy="0"/>
        </a:xfrm>
      </p:grpSpPr>
      <p:sp>
        <p:nvSpPr>
          <p:cNvPr id="2" name="Freeform 2"/>
          <p:cNvSpPr/>
          <p:nvPr/>
        </p:nvSpPr>
        <p:spPr>
          <a:xfrm>
            <a:off x="15839554" y="1028700"/>
            <a:ext cx="1419746" cy="409952"/>
          </a:xfrm>
          <a:custGeom>
            <a:avLst/>
            <a:gdLst/>
            <a:ahLst/>
            <a:cxnLst/>
            <a:rect l="l" t="t" r="r" b="b"/>
            <a:pathLst>
              <a:path w="1419746" h="409952">
                <a:moveTo>
                  <a:pt x="0" y="0"/>
                </a:moveTo>
                <a:lnTo>
                  <a:pt x="1419746" y="0"/>
                </a:lnTo>
                <a:lnTo>
                  <a:pt x="1419746" y="409952"/>
                </a:lnTo>
                <a:lnTo>
                  <a:pt x="0" y="4099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3" name="Group 3"/>
          <p:cNvGrpSpPr/>
          <p:nvPr/>
        </p:nvGrpSpPr>
        <p:grpSpPr>
          <a:xfrm>
            <a:off x="1028700" y="8601377"/>
            <a:ext cx="16230600" cy="946847"/>
            <a:chOff x="0" y="0"/>
            <a:chExt cx="4274726" cy="249375"/>
          </a:xfrm>
        </p:grpSpPr>
        <p:sp>
          <p:nvSpPr>
            <p:cNvPr id="4" name="Freeform 4"/>
            <p:cNvSpPr/>
            <p:nvPr/>
          </p:nvSpPr>
          <p:spPr>
            <a:xfrm>
              <a:off x="0" y="0"/>
              <a:ext cx="4274726" cy="249375"/>
            </a:xfrm>
            <a:custGeom>
              <a:avLst/>
              <a:gdLst/>
              <a:ahLst/>
              <a:cxnLst/>
              <a:rect l="l" t="t" r="r" b="b"/>
              <a:pathLst>
                <a:path w="4274726" h="249375">
                  <a:moveTo>
                    <a:pt x="11925" y="0"/>
                  </a:moveTo>
                  <a:lnTo>
                    <a:pt x="4262801" y="0"/>
                  </a:lnTo>
                  <a:cubicBezTo>
                    <a:pt x="4269387" y="0"/>
                    <a:pt x="4274726" y="5339"/>
                    <a:pt x="4274726" y="11925"/>
                  </a:cubicBezTo>
                  <a:lnTo>
                    <a:pt x="4274726" y="237450"/>
                  </a:lnTo>
                  <a:cubicBezTo>
                    <a:pt x="4274726" y="244036"/>
                    <a:pt x="4269387" y="249375"/>
                    <a:pt x="4262801" y="249375"/>
                  </a:cubicBezTo>
                  <a:lnTo>
                    <a:pt x="11925" y="249375"/>
                  </a:lnTo>
                  <a:cubicBezTo>
                    <a:pt x="5339" y="249375"/>
                    <a:pt x="0" y="244036"/>
                    <a:pt x="0" y="237450"/>
                  </a:cubicBezTo>
                  <a:lnTo>
                    <a:pt x="0" y="11925"/>
                  </a:lnTo>
                  <a:cubicBezTo>
                    <a:pt x="0" y="5339"/>
                    <a:pt x="5339" y="0"/>
                    <a:pt x="11925" y="0"/>
                  </a:cubicBezTo>
                  <a:close/>
                </a:path>
              </a:pathLst>
            </a:custGeom>
            <a:solidFill>
              <a:srgbClr val="202020"/>
            </a:solidFill>
          </p:spPr>
          <p:txBody>
            <a:bodyPr/>
            <a:lstStyle/>
            <a:p>
              <a:endParaRPr lang="en-CA"/>
            </a:p>
          </p:txBody>
        </p:sp>
        <p:sp>
          <p:nvSpPr>
            <p:cNvPr id="5" name="TextBox 5"/>
            <p:cNvSpPr txBox="1"/>
            <p:nvPr/>
          </p:nvSpPr>
          <p:spPr>
            <a:xfrm>
              <a:off x="0" y="-57150"/>
              <a:ext cx="4274726" cy="306525"/>
            </a:xfrm>
            <a:prstGeom prst="rect">
              <a:avLst/>
            </a:prstGeom>
          </p:spPr>
          <p:txBody>
            <a:bodyPr lIns="50800" tIns="50800" rIns="50800" bIns="50800" rtlCol="0" anchor="ctr"/>
            <a:lstStyle/>
            <a:p>
              <a:pPr algn="ctr">
                <a:lnSpc>
                  <a:spcPts val="3396"/>
                </a:lnSpc>
              </a:pPr>
              <a:endParaRPr/>
            </a:p>
          </p:txBody>
        </p:sp>
      </p:grpSp>
      <p:sp>
        <p:nvSpPr>
          <p:cNvPr id="6" name="TextBox 6"/>
          <p:cNvSpPr txBox="1"/>
          <p:nvPr/>
        </p:nvSpPr>
        <p:spPr>
          <a:xfrm>
            <a:off x="2155836" y="2515191"/>
            <a:ext cx="13976328" cy="4134536"/>
          </a:xfrm>
          <a:prstGeom prst="rect">
            <a:avLst/>
          </a:prstGeom>
        </p:spPr>
        <p:txBody>
          <a:bodyPr lIns="0" tIns="0" rIns="0" bIns="0" rtlCol="0" anchor="t">
            <a:spAutoFit/>
          </a:bodyPr>
          <a:lstStyle/>
          <a:p>
            <a:pPr algn="ctr">
              <a:lnSpc>
                <a:spcPts val="16094"/>
              </a:lnSpc>
            </a:pPr>
            <a:r>
              <a:rPr lang="en-US" sz="15041" spc="1082">
                <a:solidFill>
                  <a:srgbClr val="FFF6F0"/>
                </a:solidFill>
                <a:latin typeface="Anton"/>
                <a:ea typeface="Anton"/>
                <a:cs typeface="Anton"/>
                <a:sym typeface="Anton"/>
              </a:rPr>
              <a:t>THANK YOU</a:t>
            </a:r>
          </a:p>
          <a:p>
            <a:pPr algn="ctr">
              <a:lnSpc>
                <a:spcPts val="16094"/>
              </a:lnSpc>
            </a:pPr>
            <a:r>
              <a:rPr lang="en-US" sz="15041" spc="1082">
                <a:solidFill>
                  <a:srgbClr val="FFF6F0"/>
                </a:solidFill>
                <a:latin typeface="Anton"/>
                <a:ea typeface="Anton"/>
                <a:cs typeface="Anton"/>
                <a:sym typeface="Anton"/>
              </a:rPr>
              <a:t>SO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2929"/>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419746" cy="409952"/>
          </a:xfrm>
          <a:custGeom>
            <a:avLst/>
            <a:gdLst/>
            <a:ahLst/>
            <a:cxnLst/>
            <a:rect l="l" t="t" r="r" b="b"/>
            <a:pathLst>
              <a:path w="1419746" h="409952">
                <a:moveTo>
                  <a:pt x="0" y="0"/>
                </a:moveTo>
                <a:lnTo>
                  <a:pt x="1419746" y="0"/>
                </a:lnTo>
                <a:lnTo>
                  <a:pt x="1419746" y="409952"/>
                </a:lnTo>
                <a:lnTo>
                  <a:pt x="0" y="409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15362828" y="-162446"/>
            <a:ext cx="1896472" cy="10611892"/>
            <a:chOff x="0" y="0"/>
            <a:chExt cx="499482" cy="2794902"/>
          </a:xfrm>
        </p:grpSpPr>
        <p:sp>
          <p:nvSpPr>
            <p:cNvPr id="4" name="Freeform 4"/>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202020"/>
            </a:solidFill>
          </p:spPr>
          <p:txBody>
            <a:bodyPr/>
            <a:lstStyle/>
            <a:p>
              <a:endParaRPr lang="en-CA"/>
            </a:p>
          </p:txBody>
        </p:sp>
        <p:sp>
          <p:nvSpPr>
            <p:cNvPr id="5" name="TextBox 5"/>
            <p:cNvSpPr txBox="1"/>
            <p:nvPr/>
          </p:nvSpPr>
          <p:spPr>
            <a:xfrm>
              <a:off x="0" y="-57150"/>
              <a:ext cx="499482" cy="2852052"/>
            </a:xfrm>
            <a:prstGeom prst="rect">
              <a:avLst/>
            </a:prstGeom>
          </p:spPr>
          <p:txBody>
            <a:bodyPr lIns="50800" tIns="50800" rIns="50800" bIns="50800" rtlCol="0" anchor="ctr"/>
            <a:lstStyle/>
            <a:p>
              <a:pPr algn="ctr">
                <a:lnSpc>
                  <a:spcPts val="3396"/>
                </a:lnSpc>
              </a:pPr>
              <a:endParaRPr/>
            </a:p>
          </p:txBody>
        </p:sp>
      </p:grpSp>
      <p:sp>
        <p:nvSpPr>
          <p:cNvPr id="6" name="Freeform 6"/>
          <p:cNvSpPr/>
          <p:nvPr/>
        </p:nvSpPr>
        <p:spPr>
          <a:xfrm>
            <a:off x="6630668" y="-1915059"/>
            <a:ext cx="5406890" cy="5406890"/>
          </a:xfrm>
          <a:custGeom>
            <a:avLst/>
            <a:gdLst/>
            <a:ahLst/>
            <a:cxnLst/>
            <a:rect l="l" t="t" r="r" b="b"/>
            <a:pathLst>
              <a:path w="5406890" h="5406890">
                <a:moveTo>
                  <a:pt x="0" y="0"/>
                </a:moveTo>
                <a:lnTo>
                  <a:pt x="5406891" y="0"/>
                </a:lnTo>
                <a:lnTo>
                  <a:pt x="5406891" y="5406891"/>
                </a:lnTo>
                <a:lnTo>
                  <a:pt x="0" y="5406891"/>
                </a:lnTo>
                <a:lnTo>
                  <a:pt x="0" y="0"/>
                </a:lnTo>
                <a:close/>
              </a:path>
            </a:pathLst>
          </a:custGeom>
          <a:blipFill>
            <a:blip r:embed="rId5">
              <a:alphaModFix amt="19999"/>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TextBox 7"/>
          <p:cNvSpPr txBox="1"/>
          <p:nvPr/>
        </p:nvSpPr>
        <p:spPr>
          <a:xfrm>
            <a:off x="2769247" y="914400"/>
            <a:ext cx="13129732" cy="8619691"/>
          </a:xfrm>
          <a:prstGeom prst="rect">
            <a:avLst/>
          </a:prstGeom>
        </p:spPr>
        <p:txBody>
          <a:bodyPr lIns="0" tIns="0" rIns="0" bIns="0" rtlCol="0" anchor="t">
            <a:spAutoFit/>
          </a:bodyPr>
          <a:lstStyle/>
          <a:p>
            <a:pPr algn="l">
              <a:lnSpc>
                <a:spcPts val="8399"/>
              </a:lnSpc>
            </a:pPr>
            <a:r>
              <a:rPr lang="en-US" sz="5999" b="1" spc="395">
                <a:solidFill>
                  <a:srgbClr val="FFF6F0"/>
                </a:solidFill>
                <a:latin typeface="Raleway Bold"/>
                <a:ea typeface="Raleway Bold"/>
                <a:cs typeface="Raleway Bold"/>
                <a:sym typeface="Raleway Bold"/>
              </a:rPr>
              <a:t>Current State</a:t>
            </a:r>
          </a:p>
          <a:p>
            <a:pPr algn="l">
              <a:lnSpc>
                <a:spcPts val="8399"/>
              </a:lnSpc>
            </a:pPr>
            <a:endParaRPr lang="en-US" sz="5999" b="1" spc="395">
              <a:solidFill>
                <a:srgbClr val="FFF6F0"/>
              </a:solidFill>
              <a:latin typeface="Raleway Bold"/>
              <a:ea typeface="Raleway Bold"/>
              <a:cs typeface="Raleway Bold"/>
              <a:sym typeface="Raleway Bold"/>
            </a:endParaRPr>
          </a:p>
          <a:p>
            <a:pPr algn="l">
              <a:lnSpc>
                <a:spcPts val="7419"/>
              </a:lnSpc>
            </a:pPr>
            <a:r>
              <a:rPr lang="en-US" sz="5299" b="1" spc="349">
                <a:solidFill>
                  <a:srgbClr val="FFF6F0"/>
                </a:solidFill>
                <a:latin typeface="Raleway Bold"/>
                <a:ea typeface="Raleway Bold"/>
                <a:cs typeface="Raleway Bold"/>
                <a:sym typeface="Raleway Bold"/>
              </a:rPr>
              <a:t>Re-formed after 2024 GA in Las Vegas</a:t>
            </a:r>
          </a:p>
          <a:p>
            <a:pPr algn="l">
              <a:lnSpc>
                <a:spcPts val="7419"/>
              </a:lnSpc>
            </a:pPr>
            <a:endParaRPr lang="en-US" sz="5299" b="1" spc="349">
              <a:solidFill>
                <a:srgbClr val="FFF6F0"/>
              </a:solidFill>
              <a:latin typeface="Raleway Bold"/>
              <a:ea typeface="Raleway Bold"/>
              <a:cs typeface="Raleway Bold"/>
              <a:sym typeface="Raleway Bold"/>
            </a:endParaRPr>
          </a:p>
          <a:p>
            <a:pPr algn="l">
              <a:lnSpc>
                <a:spcPts val="7419"/>
              </a:lnSpc>
              <a:spcBef>
                <a:spcPct val="0"/>
              </a:spcBef>
            </a:pPr>
            <a:r>
              <a:rPr lang="en-US" sz="5299" b="1" spc="349">
                <a:solidFill>
                  <a:srgbClr val="FFF6F0"/>
                </a:solidFill>
                <a:latin typeface="Raleway Bold"/>
                <a:ea typeface="Raleway Bold"/>
                <a:cs typeface="Raleway Bold"/>
                <a:sym typeface="Raleway Bold"/>
              </a:rPr>
              <a:t>Members from all regions as well as Treasurer</a:t>
            </a:r>
          </a:p>
          <a:p>
            <a:pPr algn="l">
              <a:lnSpc>
                <a:spcPts val="7419"/>
              </a:lnSpc>
              <a:spcBef>
                <a:spcPct val="0"/>
              </a:spcBef>
            </a:pPr>
            <a:endParaRPr lang="en-US" sz="5299" b="1" spc="349">
              <a:solidFill>
                <a:srgbClr val="FFF6F0"/>
              </a:solidFill>
              <a:latin typeface="Raleway Bold"/>
              <a:ea typeface="Raleway Bold"/>
              <a:cs typeface="Raleway Bold"/>
              <a:sym typeface="Raleway Bold"/>
            </a:endParaRPr>
          </a:p>
          <a:p>
            <a:pPr algn="l">
              <a:lnSpc>
                <a:spcPts val="7419"/>
              </a:lnSpc>
              <a:spcBef>
                <a:spcPct val="0"/>
              </a:spcBef>
            </a:pPr>
            <a:r>
              <a:rPr lang="en-US" sz="5299" b="1" spc="349">
                <a:solidFill>
                  <a:srgbClr val="FFF6F0"/>
                </a:solidFill>
                <a:latin typeface="Raleway Bold"/>
                <a:ea typeface="Raleway Bold"/>
                <a:cs typeface="Raleway Bold"/>
                <a:sym typeface="Raleway Bold"/>
              </a:rPr>
              <a:t>Chaired by Executive Secretary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
        <p:cNvGrpSpPr/>
        <p:nvPr/>
      </p:nvGrpSpPr>
      <p:grpSpPr>
        <a:xfrm>
          <a:off x="0" y="0"/>
          <a:ext cx="0" cy="0"/>
          <a:chOff x="0" y="0"/>
          <a:chExt cx="0" cy="0"/>
        </a:xfrm>
      </p:grpSpPr>
      <p:grpSp>
        <p:nvGrpSpPr>
          <p:cNvPr id="2" name="Group 2"/>
          <p:cNvGrpSpPr/>
          <p:nvPr/>
        </p:nvGrpSpPr>
        <p:grpSpPr>
          <a:xfrm>
            <a:off x="2752754" y="1352844"/>
            <a:ext cx="14863169" cy="8101006"/>
            <a:chOff x="0" y="0"/>
            <a:chExt cx="3914579" cy="2133598"/>
          </a:xfrm>
        </p:grpSpPr>
        <p:sp>
          <p:nvSpPr>
            <p:cNvPr id="3" name="Freeform 3"/>
            <p:cNvSpPr/>
            <p:nvPr/>
          </p:nvSpPr>
          <p:spPr>
            <a:xfrm>
              <a:off x="0" y="0"/>
              <a:ext cx="3914579" cy="2133598"/>
            </a:xfrm>
            <a:custGeom>
              <a:avLst/>
              <a:gdLst/>
              <a:ahLst/>
              <a:cxnLst/>
              <a:rect l="l" t="t" r="r" b="b"/>
              <a:pathLst>
                <a:path w="3914579" h="2133598">
                  <a:moveTo>
                    <a:pt x="0" y="0"/>
                  </a:moveTo>
                  <a:lnTo>
                    <a:pt x="3914579" y="0"/>
                  </a:lnTo>
                  <a:lnTo>
                    <a:pt x="3914579" y="2133598"/>
                  </a:lnTo>
                  <a:lnTo>
                    <a:pt x="0" y="2133598"/>
                  </a:lnTo>
                  <a:close/>
                </a:path>
              </a:pathLst>
            </a:custGeom>
            <a:solidFill>
              <a:srgbClr val="AF2929">
                <a:alpha val="4706"/>
              </a:srgbClr>
            </a:solidFill>
          </p:spPr>
          <p:txBody>
            <a:bodyPr/>
            <a:lstStyle/>
            <a:p>
              <a:endParaRPr lang="en-CA"/>
            </a:p>
          </p:txBody>
        </p:sp>
        <p:sp>
          <p:nvSpPr>
            <p:cNvPr id="4" name="TextBox 4"/>
            <p:cNvSpPr txBox="1"/>
            <p:nvPr/>
          </p:nvSpPr>
          <p:spPr>
            <a:xfrm>
              <a:off x="0" y="-57150"/>
              <a:ext cx="3914579" cy="2190748"/>
            </a:xfrm>
            <a:prstGeom prst="rect">
              <a:avLst/>
            </a:prstGeom>
          </p:spPr>
          <p:txBody>
            <a:bodyPr lIns="50800" tIns="50800" rIns="50800" bIns="50800" rtlCol="0" anchor="ctr"/>
            <a:lstStyle/>
            <a:p>
              <a:pPr algn="ctr">
                <a:lnSpc>
                  <a:spcPts val="3396"/>
                </a:lnSpc>
              </a:pPr>
              <a:endParaRPr/>
            </a:p>
          </p:txBody>
        </p:sp>
      </p:grpSp>
      <p:grpSp>
        <p:nvGrpSpPr>
          <p:cNvPr id="5" name="Group 5"/>
          <p:cNvGrpSpPr/>
          <p:nvPr/>
        </p:nvGrpSpPr>
        <p:grpSpPr>
          <a:xfrm>
            <a:off x="0" y="-162446"/>
            <a:ext cx="1896472" cy="10611892"/>
            <a:chOff x="0" y="0"/>
            <a:chExt cx="499482" cy="2794902"/>
          </a:xfrm>
        </p:grpSpPr>
        <p:sp>
          <p:nvSpPr>
            <p:cNvPr id="6" name="Freeform 6"/>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AF2929"/>
            </a:solidFill>
          </p:spPr>
          <p:txBody>
            <a:bodyPr/>
            <a:lstStyle/>
            <a:p>
              <a:endParaRPr lang="en-CA"/>
            </a:p>
          </p:txBody>
        </p:sp>
        <p:sp>
          <p:nvSpPr>
            <p:cNvPr id="7" name="TextBox 7"/>
            <p:cNvSpPr txBox="1"/>
            <p:nvPr/>
          </p:nvSpPr>
          <p:spPr>
            <a:xfrm>
              <a:off x="0" y="-57150"/>
              <a:ext cx="499482" cy="2852052"/>
            </a:xfrm>
            <a:prstGeom prst="rect">
              <a:avLst/>
            </a:prstGeom>
          </p:spPr>
          <p:txBody>
            <a:bodyPr lIns="50800" tIns="50800" rIns="50800" bIns="50800" rtlCol="0" anchor="ctr"/>
            <a:lstStyle/>
            <a:p>
              <a:pPr algn="ctr">
                <a:lnSpc>
                  <a:spcPts val="3396"/>
                </a:lnSpc>
              </a:pPr>
              <a:r>
                <a:rPr lang="en-US" sz="2426" spc="174">
                  <a:solidFill>
                    <a:srgbClr val="202020"/>
                  </a:solidFill>
                  <a:latin typeface="Raleway"/>
                  <a:ea typeface="Raleway"/>
                  <a:cs typeface="Raleway"/>
                  <a:sym typeface="Raleway"/>
                </a:rPr>
                <a:t>-</a:t>
              </a:r>
            </a:p>
          </p:txBody>
        </p:sp>
      </p:grpSp>
      <p:sp>
        <p:nvSpPr>
          <p:cNvPr id="8" name="AutoShape 8"/>
          <p:cNvSpPr/>
          <p:nvPr/>
        </p:nvSpPr>
        <p:spPr>
          <a:xfrm>
            <a:off x="6791430" y="9800614"/>
            <a:ext cx="10383134" cy="0"/>
          </a:xfrm>
          <a:prstGeom prst="line">
            <a:avLst/>
          </a:prstGeom>
          <a:ln w="38100" cap="flat">
            <a:solidFill>
              <a:srgbClr val="202020"/>
            </a:solidFill>
            <a:prstDash val="solid"/>
            <a:headEnd type="none" w="sm" len="sm"/>
            <a:tailEnd type="none" w="sm" len="sm"/>
          </a:ln>
        </p:spPr>
        <p:txBody>
          <a:bodyPr/>
          <a:lstStyle/>
          <a:p>
            <a:endParaRPr lang="en-CA"/>
          </a:p>
        </p:txBody>
      </p:sp>
      <p:sp>
        <p:nvSpPr>
          <p:cNvPr id="9" name="TextBox 9"/>
          <p:cNvSpPr txBox="1"/>
          <p:nvPr/>
        </p:nvSpPr>
        <p:spPr>
          <a:xfrm>
            <a:off x="2752754" y="188126"/>
            <a:ext cx="13129732" cy="9989609"/>
          </a:xfrm>
          <a:prstGeom prst="rect">
            <a:avLst/>
          </a:prstGeom>
        </p:spPr>
        <p:txBody>
          <a:bodyPr lIns="0" tIns="0" rIns="0" bIns="0" rtlCol="0" anchor="t">
            <a:spAutoFit/>
          </a:bodyPr>
          <a:lstStyle/>
          <a:p>
            <a:pPr algn="l">
              <a:lnSpc>
                <a:spcPts val="10219"/>
              </a:lnSpc>
            </a:pPr>
            <a:r>
              <a:rPr lang="en-US" sz="7299" b="1" spc="481">
                <a:solidFill>
                  <a:srgbClr val="4F2866"/>
                </a:solidFill>
                <a:latin typeface="Raleway Bold"/>
                <a:ea typeface="Raleway Bold"/>
                <a:cs typeface="Raleway Bold"/>
                <a:sym typeface="Raleway Bold"/>
              </a:rPr>
              <a:t>Terms of Reference</a:t>
            </a:r>
          </a:p>
          <a:p>
            <a:pPr algn="l">
              <a:lnSpc>
                <a:spcPts val="5739"/>
              </a:lnSpc>
              <a:spcBef>
                <a:spcPct val="0"/>
              </a:spcBef>
            </a:pPr>
            <a:endParaRPr lang="en-US" sz="7299" b="1" spc="481">
              <a:solidFill>
                <a:srgbClr val="4F2866"/>
              </a:solidFill>
              <a:latin typeface="Raleway Bold"/>
              <a:ea typeface="Raleway Bold"/>
              <a:cs typeface="Raleway Bold"/>
              <a:sym typeface="Raleway Bold"/>
            </a:endParaRPr>
          </a:p>
          <a:p>
            <a:pPr algn="l">
              <a:lnSpc>
                <a:spcPts val="5739"/>
              </a:lnSpc>
              <a:spcBef>
                <a:spcPct val="0"/>
              </a:spcBef>
            </a:pPr>
            <a:r>
              <a:rPr lang="en-US" sz="4099" b="1" spc="270">
                <a:solidFill>
                  <a:srgbClr val="4F2866"/>
                </a:solidFill>
                <a:latin typeface="Raleway Bold"/>
                <a:ea typeface="Raleway Bold"/>
                <a:cs typeface="Raleway Bold"/>
                <a:sym typeface="Raleway Bold"/>
              </a:rPr>
              <a:t>Purpose/Aims</a:t>
            </a:r>
          </a:p>
          <a:p>
            <a:pPr algn="l">
              <a:lnSpc>
                <a:spcPts val="5739"/>
              </a:lnSpc>
              <a:spcBef>
                <a:spcPct val="0"/>
              </a:spcBef>
            </a:pPr>
            <a:r>
              <a:rPr lang="en-US" sz="4099" b="1" spc="270">
                <a:solidFill>
                  <a:srgbClr val="4F2866"/>
                </a:solidFill>
                <a:latin typeface="Raleway Bold"/>
                <a:ea typeface="Raleway Bold"/>
                <a:cs typeface="Raleway Bold"/>
                <a:sym typeface="Raleway Bold"/>
              </a:rPr>
              <a:t>This committee will disseminate information to IFATSEA affiliates, corporate membership and other international aviation employee organizations. The committee shall also create and distribute media for outreach and recruitment purposes. The committee shall also maintain the official IFATSEA website and official IFATSEA social media accounts ( LinkedIn, Facebook, Twitter, etc)</a:t>
            </a:r>
          </a:p>
          <a:p>
            <a:pPr algn="l">
              <a:lnSpc>
                <a:spcPts val="5739"/>
              </a:lnSpc>
              <a:spcBef>
                <a:spcPct val="0"/>
              </a:spcBef>
            </a:pPr>
            <a:endParaRPr lang="en-US" sz="4099" b="1" spc="270">
              <a:solidFill>
                <a:srgbClr val="4F2866"/>
              </a:solidFill>
              <a:latin typeface="Raleway Bold"/>
              <a:ea typeface="Raleway Bold"/>
              <a:cs typeface="Raleway Bold"/>
              <a:sym typeface="Raleway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2929"/>
        </a:solidFill>
        <a:effectLst/>
      </p:bgPr>
    </p:bg>
    <p:spTree>
      <p:nvGrpSpPr>
        <p:cNvPr id="1" name=""/>
        <p:cNvGrpSpPr/>
        <p:nvPr/>
      </p:nvGrpSpPr>
      <p:grpSpPr>
        <a:xfrm>
          <a:off x="0" y="0"/>
          <a:ext cx="0" cy="0"/>
          <a:chOff x="0" y="0"/>
          <a:chExt cx="0" cy="0"/>
        </a:xfrm>
      </p:grpSpPr>
      <p:grpSp>
        <p:nvGrpSpPr>
          <p:cNvPr id="2" name="Group 2"/>
          <p:cNvGrpSpPr/>
          <p:nvPr/>
        </p:nvGrpSpPr>
        <p:grpSpPr>
          <a:xfrm>
            <a:off x="12714701" y="-162446"/>
            <a:ext cx="5573299" cy="10611892"/>
            <a:chOff x="0" y="0"/>
            <a:chExt cx="1467865" cy="2794902"/>
          </a:xfrm>
        </p:grpSpPr>
        <p:sp>
          <p:nvSpPr>
            <p:cNvPr id="3" name="Freeform 3"/>
            <p:cNvSpPr/>
            <p:nvPr/>
          </p:nvSpPr>
          <p:spPr>
            <a:xfrm>
              <a:off x="0" y="0"/>
              <a:ext cx="1467865" cy="2794901"/>
            </a:xfrm>
            <a:custGeom>
              <a:avLst/>
              <a:gdLst/>
              <a:ahLst/>
              <a:cxnLst/>
              <a:rect l="l" t="t" r="r" b="b"/>
              <a:pathLst>
                <a:path w="1467865" h="2794901">
                  <a:moveTo>
                    <a:pt x="0" y="0"/>
                  </a:moveTo>
                  <a:lnTo>
                    <a:pt x="1467865" y="0"/>
                  </a:lnTo>
                  <a:lnTo>
                    <a:pt x="1467865" y="2794901"/>
                  </a:lnTo>
                  <a:lnTo>
                    <a:pt x="0" y="2794901"/>
                  </a:lnTo>
                  <a:close/>
                </a:path>
              </a:pathLst>
            </a:custGeom>
            <a:solidFill>
              <a:srgbClr val="202020"/>
            </a:solidFill>
          </p:spPr>
          <p:txBody>
            <a:bodyPr/>
            <a:lstStyle/>
            <a:p>
              <a:endParaRPr lang="en-CA"/>
            </a:p>
          </p:txBody>
        </p:sp>
        <p:sp>
          <p:nvSpPr>
            <p:cNvPr id="4" name="TextBox 4"/>
            <p:cNvSpPr txBox="1"/>
            <p:nvPr/>
          </p:nvSpPr>
          <p:spPr>
            <a:xfrm>
              <a:off x="0" y="-57150"/>
              <a:ext cx="1467865" cy="2852052"/>
            </a:xfrm>
            <a:prstGeom prst="rect">
              <a:avLst/>
            </a:prstGeom>
          </p:spPr>
          <p:txBody>
            <a:bodyPr lIns="50800" tIns="50800" rIns="50800" bIns="50800" rtlCol="0" anchor="ctr"/>
            <a:lstStyle/>
            <a:p>
              <a:pPr algn="ctr">
                <a:lnSpc>
                  <a:spcPts val="3396"/>
                </a:lnSpc>
              </a:pPr>
              <a:endParaRPr/>
            </a:p>
          </p:txBody>
        </p:sp>
      </p:grpSp>
      <p:sp>
        <p:nvSpPr>
          <p:cNvPr id="5" name="Freeform 5"/>
          <p:cNvSpPr/>
          <p:nvPr/>
        </p:nvSpPr>
        <p:spPr>
          <a:xfrm>
            <a:off x="14379875" y="7265211"/>
            <a:ext cx="5406890" cy="5406890"/>
          </a:xfrm>
          <a:custGeom>
            <a:avLst/>
            <a:gdLst/>
            <a:ahLst/>
            <a:cxnLst/>
            <a:rect l="l" t="t" r="r" b="b"/>
            <a:pathLst>
              <a:path w="5406890" h="5406890">
                <a:moveTo>
                  <a:pt x="0" y="0"/>
                </a:moveTo>
                <a:lnTo>
                  <a:pt x="5406890" y="0"/>
                </a:lnTo>
                <a:lnTo>
                  <a:pt x="5406890" y="5406890"/>
                </a:lnTo>
                <a:lnTo>
                  <a:pt x="0" y="5406890"/>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6" name="Group 6"/>
          <p:cNvGrpSpPr/>
          <p:nvPr/>
        </p:nvGrpSpPr>
        <p:grpSpPr>
          <a:xfrm>
            <a:off x="9334113" y="1028700"/>
            <a:ext cx="7342723" cy="8229600"/>
            <a:chOff x="0" y="0"/>
            <a:chExt cx="1837551" cy="2059496"/>
          </a:xfrm>
        </p:grpSpPr>
        <p:sp>
          <p:nvSpPr>
            <p:cNvPr id="7" name="Freeform 7"/>
            <p:cNvSpPr/>
            <p:nvPr/>
          </p:nvSpPr>
          <p:spPr>
            <a:xfrm>
              <a:off x="0" y="0"/>
              <a:ext cx="1837551" cy="2059496"/>
            </a:xfrm>
            <a:custGeom>
              <a:avLst/>
              <a:gdLst/>
              <a:ahLst/>
              <a:cxnLst/>
              <a:rect l="l" t="t" r="r" b="b"/>
              <a:pathLst>
                <a:path w="1837551" h="2059496">
                  <a:moveTo>
                    <a:pt x="15815" y="0"/>
                  </a:moveTo>
                  <a:lnTo>
                    <a:pt x="1821735" y="0"/>
                  </a:lnTo>
                  <a:cubicBezTo>
                    <a:pt x="1825930" y="0"/>
                    <a:pt x="1829953" y="1666"/>
                    <a:pt x="1832919" y="4632"/>
                  </a:cubicBezTo>
                  <a:cubicBezTo>
                    <a:pt x="1835885" y="7598"/>
                    <a:pt x="1837551" y="11621"/>
                    <a:pt x="1837551" y="15815"/>
                  </a:cubicBezTo>
                  <a:lnTo>
                    <a:pt x="1837551" y="2043680"/>
                  </a:lnTo>
                  <a:cubicBezTo>
                    <a:pt x="1837551" y="2052415"/>
                    <a:pt x="1830470" y="2059496"/>
                    <a:pt x="1821735" y="2059496"/>
                  </a:cubicBezTo>
                  <a:lnTo>
                    <a:pt x="15815" y="2059496"/>
                  </a:lnTo>
                  <a:cubicBezTo>
                    <a:pt x="11621" y="2059496"/>
                    <a:pt x="7598" y="2057830"/>
                    <a:pt x="4632" y="2054864"/>
                  </a:cubicBezTo>
                  <a:cubicBezTo>
                    <a:pt x="1666" y="2051898"/>
                    <a:pt x="0" y="2047875"/>
                    <a:pt x="0" y="2043680"/>
                  </a:cubicBezTo>
                  <a:lnTo>
                    <a:pt x="0" y="15815"/>
                  </a:lnTo>
                  <a:cubicBezTo>
                    <a:pt x="0" y="11621"/>
                    <a:pt x="1666" y="7598"/>
                    <a:pt x="4632" y="4632"/>
                  </a:cubicBezTo>
                  <a:cubicBezTo>
                    <a:pt x="7598" y="1666"/>
                    <a:pt x="11621" y="0"/>
                    <a:pt x="15815" y="0"/>
                  </a:cubicBezTo>
                  <a:close/>
                </a:path>
              </a:pathLst>
            </a:custGeom>
            <a:solidFill>
              <a:srgbClr val="FFF6F0"/>
            </a:solidFill>
            <a:ln w="38100" cap="sq">
              <a:solidFill>
                <a:srgbClr val="202020"/>
              </a:solidFill>
              <a:prstDash val="solid"/>
              <a:miter/>
            </a:ln>
          </p:spPr>
          <p:txBody>
            <a:bodyPr/>
            <a:lstStyle/>
            <a:p>
              <a:endParaRPr lang="en-CA"/>
            </a:p>
          </p:txBody>
        </p:sp>
        <p:sp>
          <p:nvSpPr>
            <p:cNvPr id="8" name="TextBox 8"/>
            <p:cNvSpPr txBox="1"/>
            <p:nvPr/>
          </p:nvSpPr>
          <p:spPr>
            <a:xfrm>
              <a:off x="0" y="-57150"/>
              <a:ext cx="1837551" cy="2116646"/>
            </a:xfrm>
            <a:prstGeom prst="rect">
              <a:avLst/>
            </a:prstGeom>
          </p:spPr>
          <p:txBody>
            <a:bodyPr lIns="50800" tIns="50800" rIns="50800" bIns="50800" rtlCol="0" anchor="ctr"/>
            <a:lstStyle/>
            <a:p>
              <a:pPr algn="ctr">
                <a:lnSpc>
                  <a:spcPts val="3396"/>
                </a:lnSpc>
              </a:pPr>
              <a:endParaRPr/>
            </a:p>
          </p:txBody>
        </p:sp>
      </p:grpSp>
      <p:sp>
        <p:nvSpPr>
          <p:cNvPr id="9" name="Freeform 9"/>
          <p:cNvSpPr/>
          <p:nvPr/>
        </p:nvSpPr>
        <p:spPr>
          <a:xfrm>
            <a:off x="9668852" y="1363438"/>
            <a:ext cx="6673246" cy="7560123"/>
          </a:xfrm>
          <a:custGeom>
            <a:avLst/>
            <a:gdLst/>
            <a:ahLst/>
            <a:cxnLst/>
            <a:rect l="l" t="t" r="r" b="b"/>
            <a:pathLst>
              <a:path w="6673246" h="7560123">
                <a:moveTo>
                  <a:pt x="0" y="0"/>
                </a:moveTo>
                <a:lnTo>
                  <a:pt x="6673246" y="0"/>
                </a:lnTo>
                <a:lnTo>
                  <a:pt x="6673246" y="7560124"/>
                </a:lnTo>
                <a:lnTo>
                  <a:pt x="0" y="7560124"/>
                </a:lnTo>
                <a:lnTo>
                  <a:pt x="0" y="0"/>
                </a:lnTo>
                <a:close/>
              </a:path>
            </a:pathLst>
          </a:custGeom>
          <a:blipFill>
            <a:blip r:embed="rId5"/>
            <a:stretch>
              <a:fillRect l="-66912" r="-34940" b="-18820"/>
            </a:stretch>
          </a:blipFill>
        </p:spPr>
        <p:txBody>
          <a:bodyPr/>
          <a:lstStyle/>
          <a:p>
            <a:endParaRPr lang="en-CA"/>
          </a:p>
        </p:txBody>
      </p:sp>
      <p:grpSp>
        <p:nvGrpSpPr>
          <p:cNvPr id="10" name="Group 10"/>
          <p:cNvGrpSpPr/>
          <p:nvPr/>
        </p:nvGrpSpPr>
        <p:grpSpPr>
          <a:xfrm>
            <a:off x="3757" y="1363438"/>
            <a:ext cx="9330357" cy="7560123"/>
            <a:chOff x="0" y="0"/>
            <a:chExt cx="2457378" cy="1991144"/>
          </a:xfrm>
        </p:grpSpPr>
        <p:sp>
          <p:nvSpPr>
            <p:cNvPr id="11" name="Freeform 11"/>
            <p:cNvSpPr/>
            <p:nvPr/>
          </p:nvSpPr>
          <p:spPr>
            <a:xfrm>
              <a:off x="0" y="0"/>
              <a:ext cx="2457378" cy="1991144"/>
            </a:xfrm>
            <a:custGeom>
              <a:avLst/>
              <a:gdLst/>
              <a:ahLst/>
              <a:cxnLst/>
              <a:rect l="l" t="t" r="r" b="b"/>
              <a:pathLst>
                <a:path w="2457378" h="1991144">
                  <a:moveTo>
                    <a:pt x="0" y="0"/>
                  </a:moveTo>
                  <a:lnTo>
                    <a:pt x="2457378" y="0"/>
                  </a:lnTo>
                  <a:lnTo>
                    <a:pt x="2457378" y="1991144"/>
                  </a:lnTo>
                  <a:lnTo>
                    <a:pt x="0" y="1991144"/>
                  </a:lnTo>
                  <a:close/>
                </a:path>
              </a:pathLst>
            </a:custGeom>
            <a:solidFill>
              <a:srgbClr val="FFF6F0">
                <a:alpha val="4706"/>
              </a:srgbClr>
            </a:solidFill>
          </p:spPr>
          <p:txBody>
            <a:bodyPr/>
            <a:lstStyle/>
            <a:p>
              <a:endParaRPr lang="en-CA"/>
            </a:p>
          </p:txBody>
        </p:sp>
        <p:sp>
          <p:nvSpPr>
            <p:cNvPr id="12" name="TextBox 12"/>
            <p:cNvSpPr txBox="1"/>
            <p:nvPr/>
          </p:nvSpPr>
          <p:spPr>
            <a:xfrm>
              <a:off x="0" y="-85725"/>
              <a:ext cx="2457378" cy="2076869"/>
            </a:xfrm>
            <a:prstGeom prst="rect">
              <a:avLst/>
            </a:prstGeom>
          </p:spPr>
          <p:txBody>
            <a:bodyPr lIns="50800" tIns="50800" rIns="50800" bIns="50800" rtlCol="0" anchor="ctr"/>
            <a:lstStyle/>
            <a:p>
              <a:pPr algn="ctr">
                <a:lnSpc>
                  <a:spcPts val="5356"/>
                </a:lnSpc>
              </a:pPr>
              <a:endParaRPr/>
            </a:p>
          </p:txBody>
        </p:sp>
      </p:grpSp>
      <p:sp>
        <p:nvSpPr>
          <p:cNvPr id="13" name="TextBox 13"/>
          <p:cNvSpPr txBox="1"/>
          <p:nvPr/>
        </p:nvSpPr>
        <p:spPr>
          <a:xfrm>
            <a:off x="832586" y="1623159"/>
            <a:ext cx="7672699" cy="6964483"/>
          </a:xfrm>
          <a:prstGeom prst="rect">
            <a:avLst/>
          </a:prstGeom>
        </p:spPr>
        <p:txBody>
          <a:bodyPr lIns="0" tIns="0" rIns="0" bIns="0" rtlCol="0" anchor="t">
            <a:spAutoFit/>
          </a:bodyPr>
          <a:lstStyle/>
          <a:p>
            <a:pPr marL="712462" lvl="1" indent="-356231" algn="l">
              <a:lnSpc>
                <a:spcPts val="4619"/>
              </a:lnSpc>
              <a:buFont typeface="Arial"/>
              <a:buChar char="•"/>
            </a:pPr>
            <a:r>
              <a:rPr lang="en-US" sz="3299" spc="217">
                <a:solidFill>
                  <a:srgbClr val="FFF6F0"/>
                </a:solidFill>
                <a:latin typeface="Raleway"/>
                <a:ea typeface="Raleway"/>
                <a:cs typeface="Raleway"/>
                <a:sym typeface="Raleway"/>
              </a:rPr>
              <a:t>Goals</a:t>
            </a:r>
          </a:p>
          <a:p>
            <a:pPr algn="l">
              <a:lnSpc>
                <a:spcPts val="4619"/>
              </a:lnSpc>
            </a:pPr>
            <a:r>
              <a:rPr lang="en-US" sz="3299" spc="217">
                <a:solidFill>
                  <a:srgbClr val="FFF6F0"/>
                </a:solidFill>
                <a:latin typeface="Raleway"/>
                <a:ea typeface="Raleway"/>
                <a:cs typeface="Raleway"/>
                <a:sym typeface="Raleway"/>
              </a:rPr>
              <a:t>1. Information</a:t>
            </a:r>
          </a:p>
          <a:p>
            <a:pPr algn="l">
              <a:lnSpc>
                <a:spcPts val="4619"/>
              </a:lnSpc>
            </a:pPr>
            <a:r>
              <a:rPr lang="en-US" sz="3299" spc="217">
                <a:solidFill>
                  <a:srgbClr val="FFF6F0"/>
                </a:solidFill>
                <a:latin typeface="Raleway"/>
                <a:ea typeface="Raleway"/>
                <a:cs typeface="Raleway"/>
                <a:sym typeface="Raleway"/>
              </a:rPr>
              <a:t>2. Recruitment</a:t>
            </a:r>
          </a:p>
          <a:p>
            <a:pPr algn="l">
              <a:lnSpc>
                <a:spcPts val="4619"/>
              </a:lnSpc>
            </a:pPr>
            <a:r>
              <a:rPr lang="en-US" sz="3299" spc="217">
                <a:solidFill>
                  <a:srgbClr val="FFF6F0"/>
                </a:solidFill>
                <a:latin typeface="Raleway"/>
                <a:ea typeface="Raleway"/>
                <a:cs typeface="Raleway"/>
                <a:sym typeface="Raleway"/>
              </a:rPr>
              <a:t>3. Retention</a:t>
            </a:r>
          </a:p>
          <a:p>
            <a:pPr algn="l">
              <a:lnSpc>
                <a:spcPts val="4619"/>
              </a:lnSpc>
            </a:pPr>
            <a:r>
              <a:rPr lang="en-US" sz="3299" spc="217">
                <a:solidFill>
                  <a:srgbClr val="FFF6F0"/>
                </a:solidFill>
                <a:latin typeface="Raleway"/>
                <a:ea typeface="Raleway"/>
                <a:cs typeface="Raleway"/>
                <a:sym typeface="Raleway"/>
              </a:rPr>
              <a:t>4. Engagement</a:t>
            </a:r>
          </a:p>
          <a:p>
            <a:pPr algn="l">
              <a:lnSpc>
                <a:spcPts val="4619"/>
              </a:lnSpc>
            </a:pPr>
            <a:endParaRPr lang="en-US" sz="3299" spc="217">
              <a:solidFill>
                <a:srgbClr val="FFF6F0"/>
              </a:solidFill>
              <a:latin typeface="Raleway"/>
              <a:ea typeface="Raleway"/>
              <a:cs typeface="Raleway"/>
              <a:sym typeface="Raleway"/>
            </a:endParaRPr>
          </a:p>
          <a:p>
            <a:pPr marL="712462" lvl="1" indent="-356231" algn="l">
              <a:lnSpc>
                <a:spcPts val="4619"/>
              </a:lnSpc>
              <a:buFont typeface="Arial"/>
              <a:buChar char="•"/>
            </a:pPr>
            <a:r>
              <a:rPr lang="en-US" sz="3299" spc="217">
                <a:solidFill>
                  <a:srgbClr val="FFF6F0"/>
                </a:solidFill>
                <a:latin typeface="Raleway"/>
                <a:ea typeface="Raleway"/>
                <a:cs typeface="Raleway"/>
                <a:sym typeface="Raleway"/>
              </a:rPr>
              <a:t>Deliverables </a:t>
            </a:r>
          </a:p>
          <a:p>
            <a:pPr algn="l">
              <a:lnSpc>
                <a:spcPts val="4619"/>
              </a:lnSpc>
            </a:pPr>
            <a:r>
              <a:rPr lang="en-US" sz="3299" spc="217">
                <a:solidFill>
                  <a:srgbClr val="FFF6F0"/>
                </a:solidFill>
                <a:latin typeface="Raleway"/>
                <a:ea typeface="Raleway"/>
                <a:cs typeface="Raleway"/>
                <a:sym typeface="Raleway"/>
              </a:rPr>
              <a:t>1. Media Releases</a:t>
            </a:r>
          </a:p>
          <a:p>
            <a:pPr algn="l">
              <a:lnSpc>
                <a:spcPts val="4619"/>
              </a:lnSpc>
            </a:pPr>
            <a:r>
              <a:rPr lang="en-US" sz="3299" spc="217">
                <a:solidFill>
                  <a:srgbClr val="FFF6F0"/>
                </a:solidFill>
                <a:latin typeface="Raleway"/>
                <a:ea typeface="Raleway"/>
                <a:cs typeface="Raleway"/>
                <a:sym typeface="Raleway"/>
              </a:rPr>
              <a:t>2. Social Media</a:t>
            </a:r>
          </a:p>
          <a:p>
            <a:pPr algn="l">
              <a:lnSpc>
                <a:spcPts val="4619"/>
              </a:lnSpc>
              <a:spcBef>
                <a:spcPct val="0"/>
              </a:spcBef>
            </a:pPr>
            <a:r>
              <a:rPr lang="en-US" sz="3299" spc="217">
                <a:solidFill>
                  <a:srgbClr val="FFF6F0"/>
                </a:solidFill>
                <a:latin typeface="Raleway"/>
                <a:ea typeface="Raleway"/>
                <a:cs typeface="Raleway"/>
                <a:sym typeface="Raleway"/>
              </a:rPr>
              <a:t>3. Website Content</a:t>
            </a:r>
          </a:p>
          <a:p>
            <a:pPr algn="l">
              <a:lnSpc>
                <a:spcPts val="4619"/>
              </a:lnSpc>
              <a:spcBef>
                <a:spcPct val="0"/>
              </a:spcBef>
            </a:pPr>
            <a:r>
              <a:rPr lang="en-US" sz="3299" spc="217">
                <a:solidFill>
                  <a:srgbClr val="FFF6F0"/>
                </a:solidFill>
                <a:latin typeface="Raleway"/>
                <a:ea typeface="Raleway"/>
                <a:cs typeface="Raleway"/>
                <a:sym typeface="Raleway"/>
              </a:rPr>
              <a:t>4. Slideshow for GA/events </a:t>
            </a:r>
          </a:p>
          <a:p>
            <a:pPr algn="l">
              <a:lnSpc>
                <a:spcPts val="4619"/>
              </a:lnSpc>
              <a:spcBef>
                <a:spcPct val="0"/>
              </a:spcBef>
            </a:pPr>
            <a:endParaRPr lang="en-US" sz="3299" spc="217">
              <a:solidFill>
                <a:srgbClr val="FFF6F0"/>
              </a:solidFill>
              <a:latin typeface="Raleway"/>
              <a:ea typeface="Raleway"/>
              <a:cs typeface="Raleway"/>
              <a:sym typeface="Raleway"/>
            </a:endParaRPr>
          </a:p>
        </p:txBody>
      </p:sp>
      <p:sp>
        <p:nvSpPr>
          <p:cNvPr id="14" name="AutoShape 14"/>
          <p:cNvSpPr/>
          <p:nvPr/>
        </p:nvSpPr>
        <p:spPr>
          <a:xfrm rot="-12614">
            <a:off x="3256425" y="1143952"/>
            <a:ext cx="5191602" cy="0"/>
          </a:xfrm>
          <a:prstGeom prst="line">
            <a:avLst/>
          </a:prstGeom>
          <a:ln w="38100" cap="flat">
            <a:solidFill>
              <a:srgbClr val="FFF6F0"/>
            </a:solidFill>
            <a:prstDash val="solid"/>
            <a:headEnd type="none" w="sm" len="sm"/>
            <a:tailEnd type="none" w="sm" len="sm"/>
          </a:ln>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AutoShape 2"/>
          <p:cNvSpPr/>
          <p:nvPr/>
        </p:nvSpPr>
        <p:spPr>
          <a:xfrm rot="-12614">
            <a:off x="3256425" y="1143952"/>
            <a:ext cx="5191602" cy="0"/>
          </a:xfrm>
          <a:prstGeom prst="line">
            <a:avLst/>
          </a:prstGeom>
          <a:ln w="38100" cap="flat">
            <a:solidFill>
              <a:srgbClr val="FFF6F0"/>
            </a:solidFill>
            <a:prstDash val="solid"/>
            <a:headEnd type="none" w="sm" len="sm"/>
            <a:tailEnd type="none" w="sm" len="sm"/>
          </a:ln>
        </p:spPr>
        <p:txBody>
          <a:bodyPr/>
          <a:lstStyle/>
          <a:p>
            <a:endParaRPr lang="en-CA"/>
          </a:p>
        </p:txBody>
      </p:sp>
      <p:grpSp>
        <p:nvGrpSpPr>
          <p:cNvPr id="3" name="Group 3"/>
          <p:cNvGrpSpPr/>
          <p:nvPr/>
        </p:nvGrpSpPr>
        <p:grpSpPr>
          <a:xfrm>
            <a:off x="15362828" y="-162446"/>
            <a:ext cx="1896472" cy="10611892"/>
            <a:chOff x="0" y="0"/>
            <a:chExt cx="499482" cy="2794902"/>
          </a:xfrm>
        </p:grpSpPr>
        <p:sp>
          <p:nvSpPr>
            <p:cNvPr id="4" name="Freeform 4"/>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AF2929"/>
            </a:solidFill>
          </p:spPr>
          <p:txBody>
            <a:bodyPr/>
            <a:lstStyle/>
            <a:p>
              <a:endParaRPr lang="en-CA"/>
            </a:p>
          </p:txBody>
        </p:sp>
        <p:sp>
          <p:nvSpPr>
            <p:cNvPr id="5" name="TextBox 5"/>
            <p:cNvSpPr txBox="1"/>
            <p:nvPr/>
          </p:nvSpPr>
          <p:spPr>
            <a:xfrm>
              <a:off x="0" y="-57150"/>
              <a:ext cx="499482" cy="2852052"/>
            </a:xfrm>
            <a:prstGeom prst="rect">
              <a:avLst/>
            </a:prstGeom>
          </p:spPr>
          <p:txBody>
            <a:bodyPr lIns="50800" tIns="50800" rIns="50800" bIns="50800" rtlCol="0" anchor="ctr"/>
            <a:lstStyle/>
            <a:p>
              <a:pPr algn="ctr">
                <a:lnSpc>
                  <a:spcPts val="3396"/>
                </a:lnSpc>
              </a:pPr>
              <a:endParaRPr/>
            </a:p>
          </p:txBody>
        </p:sp>
      </p:grpSp>
      <p:sp>
        <p:nvSpPr>
          <p:cNvPr id="6" name="TextBox 6"/>
          <p:cNvSpPr txBox="1"/>
          <p:nvPr/>
        </p:nvSpPr>
        <p:spPr>
          <a:xfrm>
            <a:off x="1249380" y="1534170"/>
            <a:ext cx="14607950" cy="7724130"/>
          </a:xfrm>
          <a:prstGeom prst="rect">
            <a:avLst/>
          </a:prstGeom>
        </p:spPr>
        <p:txBody>
          <a:bodyPr lIns="0" tIns="0" rIns="0" bIns="0" rtlCol="0" anchor="t">
            <a:spAutoFit/>
          </a:bodyPr>
          <a:lstStyle/>
          <a:p>
            <a:pPr algn="l">
              <a:lnSpc>
                <a:spcPts val="10921"/>
              </a:lnSpc>
            </a:pPr>
            <a:r>
              <a:rPr lang="en-US" sz="7800">
                <a:solidFill>
                  <a:srgbClr val="FFF6F0"/>
                </a:solidFill>
                <a:latin typeface="Anton"/>
                <a:ea typeface="Anton"/>
                <a:cs typeface="Anton"/>
                <a:sym typeface="Anton"/>
              </a:rPr>
              <a:t>Events Calendar</a:t>
            </a:r>
          </a:p>
          <a:p>
            <a:pPr algn="ctr">
              <a:lnSpc>
                <a:spcPts val="7559"/>
              </a:lnSpc>
            </a:pPr>
            <a:r>
              <a:rPr lang="en-US" sz="5399">
                <a:solidFill>
                  <a:srgbClr val="FFF6F0"/>
                </a:solidFill>
                <a:latin typeface="Anton"/>
                <a:ea typeface="Anton"/>
                <a:cs typeface="Anton"/>
                <a:sym typeface="Anton"/>
              </a:rPr>
              <a:t>ATSEP Day</a:t>
            </a:r>
          </a:p>
          <a:p>
            <a:pPr algn="ctr">
              <a:lnSpc>
                <a:spcPts val="7559"/>
              </a:lnSpc>
            </a:pPr>
            <a:r>
              <a:rPr lang="en-US" sz="5399">
                <a:solidFill>
                  <a:srgbClr val="FFF6F0"/>
                </a:solidFill>
                <a:latin typeface="Anton"/>
                <a:ea typeface="Anton"/>
                <a:cs typeface="Anton"/>
                <a:sym typeface="Anton"/>
              </a:rPr>
              <a:t>International Women’s Day</a:t>
            </a:r>
          </a:p>
          <a:p>
            <a:pPr algn="ctr">
              <a:lnSpc>
                <a:spcPts val="7559"/>
              </a:lnSpc>
            </a:pPr>
            <a:r>
              <a:rPr lang="en-US" sz="5399">
                <a:solidFill>
                  <a:srgbClr val="FFF6F0"/>
                </a:solidFill>
                <a:latin typeface="Anton"/>
                <a:ea typeface="Anton"/>
                <a:cs typeface="Anton"/>
                <a:sym typeface="Anton"/>
              </a:rPr>
              <a:t>Affiliate Anniversaries</a:t>
            </a:r>
          </a:p>
          <a:p>
            <a:pPr algn="ctr">
              <a:lnSpc>
                <a:spcPts val="7559"/>
              </a:lnSpc>
            </a:pPr>
            <a:r>
              <a:rPr lang="en-US" sz="5399">
                <a:solidFill>
                  <a:srgbClr val="FFF6F0"/>
                </a:solidFill>
                <a:latin typeface="Anton"/>
                <a:ea typeface="Anton"/>
                <a:cs typeface="Anton"/>
                <a:sym typeface="Anton"/>
              </a:rPr>
              <a:t>Regional Meetings</a:t>
            </a:r>
          </a:p>
          <a:p>
            <a:pPr algn="ctr">
              <a:lnSpc>
                <a:spcPts val="7559"/>
              </a:lnSpc>
            </a:pPr>
            <a:r>
              <a:rPr lang="en-US" sz="5399">
                <a:solidFill>
                  <a:srgbClr val="FFF6F0"/>
                </a:solidFill>
                <a:latin typeface="Anton"/>
                <a:ea typeface="Anton"/>
                <a:cs typeface="Anton"/>
                <a:sym typeface="Anton"/>
              </a:rPr>
              <a:t>General Assembly </a:t>
            </a:r>
          </a:p>
          <a:p>
            <a:pPr algn="ctr">
              <a:lnSpc>
                <a:spcPts val="7559"/>
              </a:lnSpc>
            </a:pPr>
            <a:r>
              <a:rPr lang="en-US" sz="5399">
                <a:solidFill>
                  <a:srgbClr val="FFF6F0"/>
                </a:solidFill>
                <a:latin typeface="Anton"/>
                <a:ea typeface="Anton"/>
                <a:cs typeface="Anton"/>
                <a:sym typeface="Anton"/>
              </a:rPr>
              <a:t>ICAO Events</a:t>
            </a:r>
          </a:p>
          <a:p>
            <a:pPr algn="l">
              <a:lnSpc>
                <a:spcPts val="4900"/>
              </a:lnSpc>
            </a:pPr>
            <a:endParaRPr lang="en-US" sz="5399">
              <a:solidFill>
                <a:srgbClr val="FFF6F0"/>
              </a:solidFill>
              <a:latin typeface="Anton"/>
              <a:ea typeface="Anton"/>
              <a:cs typeface="Anton"/>
              <a:sym typeface="Anto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
        <p:cNvGrpSpPr/>
        <p:nvPr/>
      </p:nvGrpSpPr>
      <p:grpSpPr>
        <a:xfrm>
          <a:off x="0" y="0"/>
          <a:ext cx="0" cy="0"/>
          <a:chOff x="0" y="0"/>
          <a:chExt cx="0" cy="0"/>
        </a:xfrm>
      </p:grpSpPr>
      <p:grpSp>
        <p:nvGrpSpPr>
          <p:cNvPr id="2" name="Group 2"/>
          <p:cNvGrpSpPr/>
          <p:nvPr/>
        </p:nvGrpSpPr>
        <p:grpSpPr>
          <a:xfrm>
            <a:off x="1537119" y="2499128"/>
            <a:ext cx="14477662" cy="7352955"/>
            <a:chOff x="0" y="0"/>
            <a:chExt cx="3813047" cy="1936581"/>
          </a:xfrm>
        </p:grpSpPr>
        <p:sp>
          <p:nvSpPr>
            <p:cNvPr id="3" name="Freeform 3"/>
            <p:cNvSpPr/>
            <p:nvPr/>
          </p:nvSpPr>
          <p:spPr>
            <a:xfrm>
              <a:off x="0" y="0"/>
              <a:ext cx="3813047" cy="1936581"/>
            </a:xfrm>
            <a:custGeom>
              <a:avLst/>
              <a:gdLst/>
              <a:ahLst/>
              <a:cxnLst/>
              <a:rect l="l" t="t" r="r" b="b"/>
              <a:pathLst>
                <a:path w="3813047" h="1936581">
                  <a:moveTo>
                    <a:pt x="0" y="0"/>
                  </a:moveTo>
                  <a:lnTo>
                    <a:pt x="3813047" y="0"/>
                  </a:lnTo>
                  <a:lnTo>
                    <a:pt x="3813047" y="1936581"/>
                  </a:lnTo>
                  <a:lnTo>
                    <a:pt x="0" y="1936581"/>
                  </a:lnTo>
                  <a:close/>
                </a:path>
              </a:pathLst>
            </a:custGeom>
            <a:solidFill>
              <a:srgbClr val="AF2929">
                <a:alpha val="4706"/>
              </a:srgbClr>
            </a:solidFill>
          </p:spPr>
          <p:txBody>
            <a:bodyPr/>
            <a:lstStyle/>
            <a:p>
              <a:endParaRPr lang="en-CA"/>
            </a:p>
          </p:txBody>
        </p:sp>
        <p:sp>
          <p:nvSpPr>
            <p:cNvPr id="4" name="TextBox 4"/>
            <p:cNvSpPr txBox="1"/>
            <p:nvPr/>
          </p:nvSpPr>
          <p:spPr>
            <a:xfrm>
              <a:off x="0" y="-57150"/>
              <a:ext cx="3813047" cy="1993731"/>
            </a:xfrm>
            <a:prstGeom prst="rect">
              <a:avLst/>
            </a:prstGeom>
          </p:spPr>
          <p:txBody>
            <a:bodyPr lIns="50800" tIns="50800" rIns="50800" bIns="50800" rtlCol="0" anchor="ctr"/>
            <a:lstStyle/>
            <a:p>
              <a:pPr algn="ctr">
                <a:lnSpc>
                  <a:spcPts val="3396"/>
                </a:lnSpc>
              </a:pPr>
              <a:endParaRPr/>
            </a:p>
          </p:txBody>
        </p:sp>
      </p:grpSp>
      <p:sp>
        <p:nvSpPr>
          <p:cNvPr id="5" name="AutoShape 5"/>
          <p:cNvSpPr/>
          <p:nvPr/>
        </p:nvSpPr>
        <p:spPr>
          <a:xfrm rot="5400000">
            <a:off x="13144500" y="5124450"/>
            <a:ext cx="8229600" cy="0"/>
          </a:xfrm>
          <a:prstGeom prst="line">
            <a:avLst/>
          </a:prstGeom>
          <a:ln w="38100" cap="flat">
            <a:solidFill>
              <a:srgbClr val="202020"/>
            </a:solidFill>
            <a:prstDash val="solid"/>
            <a:headEnd type="none" w="sm" len="sm"/>
            <a:tailEnd type="none" w="sm" len="sm"/>
          </a:ln>
        </p:spPr>
        <p:txBody>
          <a:bodyPr/>
          <a:lstStyle/>
          <a:p>
            <a:endParaRPr lang="en-CA"/>
          </a:p>
        </p:txBody>
      </p:sp>
      <p:sp>
        <p:nvSpPr>
          <p:cNvPr id="6" name="TextBox 6"/>
          <p:cNvSpPr txBox="1"/>
          <p:nvPr/>
        </p:nvSpPr>
        <p:spPr>
          <a:xfrm>
            <a:off x="2112271" y="2881572"/>
            <a:ext cx="12952447" cy="6904723"/>
          </a:xfrm>
          <a:prstGeom prst="rect">
            <a:avLst/>
          </a:prstGeom>
        </p:spPr>
        <p:txBody>
          <a:bodyPr lIns="0" tIns="0" rIns="0" bIns="0" rtlCol="0" anchor="t">
            <a:spAutoFit/>
          </a:bodyPr>
          <a:lstStyle/>
          <a:p>
            <a:pPr algn="l">
              <a:lnSpc>
                <a:spcPts val="6867"/>
              </a:lnSpc>
            </a:pPr>
            <a:r>
              <a:rPr lang="en-US" sz="4905" spc="323">
                <a:solidFill>
                  <a:srgbClr val="202020"/>
                </a:solidFill>
                <a:latin typeface="Anton"/>
                <a:ea typeface="Anton"/>
                <a:cs typeface="Anton"/>
                <a:sym typeface="Anton"/>
              </a:rPr>
              <a:t>Up to date</a:t>
            </a:r>
          </a:p>
          <a:p>
            <a:pPr algn="l">
              <a:lnSpc>
                <a:spcPts val="6867"/>
              </a:lnSpc>
            </a:pPr>
            <a:endParaRPr lang="en-US" sz="4905" spc="323">
              <a:solidFill>
                <a:srgbClr val="202020"/>
              </a:solidFill>
              <a:latin typeface="Anton"/>
              <a:ea typeface="Anton"/>
              <a:cs typeface="Anton"/>
              <a:sym typeface="Anton"/>
            </a:endParaRPr>
          </a:p>
          <a:p>
            <a:pPr algn="l">
              <a:lnSpc>
                <a:spcPts val="6867"/>
              </a:lnSpc>
            </a:pPr>
            <a:r>
              <a:rPr lang="en-US" sz="4905" spc="323">
                <a:solidFill>
                  <a:srgbClr val="202020"/>
                </a:solidFill>
                <a:latin typeface="Anton"/>
                <a:ea typeface="Anton"/>
                <a:cs typeface="Anton"/>
                <a:sym typeface="Anton"/>
              </a:rPr>
              <a:t>Press releases</a:t>
            </a:r>
          </a:p>
          <a:p>
            <a:pPr algn="l">
              <a:lnSpc>
                <a:spcPts val="6867"/>
              </a:lnSpc>
            </a:pPr>
            <a:r>
              <a:rPr lang="en-US" sz="4905" spc="323">
                <a:solidFill>
                  <a:srgbClr val="202020"/>
                </a:solidFill>
                <a:latin typeface="Anton"/>
                <a:ea typeface="Anton"/>
                <a:cs typeface="Anton"/>
                <a:sym typeface="Anton"/>
              </a:rPr>
              <a:t> </a:t>
            </a:r>
          </a:p>
          <a:p>
            <a:pPr algn="l">
              <a:lnSpc>
                <a:spcPts val="6867"/>
              </a:lnSpc>
            </a:pPr>
            <a:r>
              <a:rPr lang="en-US" sz="4905" spc="323">
                <a:solidFill>
                  <a:srgbClr val="202020"/>
                </a:solidFill>
                <a:latin typeface="Anton"/>
                <a:ea typeface="Anton"/>
                <a:cs typeface="Anton"/>
                <a:sym typeface="Anton"/>
              </a:rPr>
              <a:t>Governance</a:t>
            </a:r>
          </a:p>
          <a:p>
            <a:pPr algn="l">
              <a:lnSpc>
                <a:spcPts val="6867"/>
              </a:lnSpc>
            </a:pPr>
            <a:endParaRPr lang="en-US" sz="4905" spc="323">
              <a:solidFill>
                <a:srgbClr val="202020"/>
              </a:solidFill>
              <a:latin typeface="Anton"/>
              <a:ea typeface="Anton"/>
              <a:cs typeface="Anton"/>
              <a:sym typeface="Anton"/>
            </a:endParaRPr>
          </a:p>
          <a:p>
            <a:pPr algn="l">
              <a:lnSpc>
                <a:spcPts val="6867"/>
              </a:lnSpc>
            </a:pPr>
            <a:endParaRPr lang="en-US" sz="4905" spc="323">
              <a:solidFill>
                <a:srgbClr val="202020"/>
              </a:solidFill>
              <a:latin typeface="Anton"/>
              <a:ea typeface="Anton"/>
              <a:cs typeface="Anton"/>
              <a:sym typeface="Anton"/>
            </a:endParaRPr>
          </a:p>
          <a:p>
            <a:pPr algn="l">
              <a:lnSpc>
                <a:spcPts val="6867"/>
              </a:lnSpc>
              <a:spcBef>
                <a:spcPct val="0"/>
              </a:spcBef>
            </a:pPr>
            <a:endParaRPr lang="en-US" sz="4905" spc="323">
              <a:solidFill>
                <a:srgbClr val="202020"/>
              </a:solidFill>
              <a:latin typeface="Anton"/>
              <a:ea typeface="Anton"/>
              <a:cs typeface="Anton"/>
              <a:sym typeface="Anton"/>
            </a:endParaRPr>
          </a:p>
        </p:txBody>
      </p:sp>
      <p:grpSp>
        <p:nvGrpSpPr>
          <p:cNvPr id="7" name="Group 7"/>
          <p:cNvGrpSpPr/>
          <p:nvPr/>
        </p:nvGrpSpPr>
        <p:grpSpPr>
          <a:xfrm>
            <a:off x="0" y="-162446"/>
            <a:ext cx="1896472" cy="10611892"/>
            <a:chOff x="0" y="0"/>
            <a:chExt cx="499482" cy="2794902"/>
          </a:xfrm>
        </p:grpSpPr>
        <p:sp>
          <p:nvSpPr>
            <p:cNvPr id="8" name="Freeform 8"/>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AF2929"/>
            </a:solidFill>
          </p:spPr>
          <p:txBody>
            <a:bodyPr/>
            <a:lstStyle/>
            <a:p>
              <a:endParaRPr lang="en-CA"/>
            </a:p>
          </p:txBody>
        </p:sp>
        <p:sp>
          <p:nvSpPr>
            <p:cNvPr id="9" name="TextBox 9"/>
            <p:cNvSpPr txBox="1"/>
            <p:nvPr/>
          </p:nvSpPr>
          <p:spPr>
            <a:xfrm>
              <a:off x="0" y="-57150"/>
              <a:ext cx="499482" cy="2852052"/>
            </a:xfrm>
            <a:prstGeom prst="rect">
              <a:avLst/>
            </a:prstGeom>
          </p:spPr>
          <p:txBody>
            <a:bodyPr lIns="50800" tIns="50800" rIns="50800" bIns="50800" rtlCol="0" anchor="ctr"/>
            <a:lstStyle/>
            <a:p>
              <a:pPr algn="ctr">
                <a:lnSpc>
                  <a:spcPts val="3396"/>
                </a:lnSpc>
              </a:pPr>
              <a:r>
                <a:rPr lang="en-US" sz="2426" spc="174">
                  <a:solidFill>
                    <a:srgbClr val="202020"/>
                  </a:solidFill>
                  <a:latin typeface="Raleway"/>
                  <a:ea typeface="Raleway"/>
                  <a:cs typeface="Raleway"/>
                  <a:sym typeface="Raleway"/>
                </a:rPr>
                <a:t>-</a:t>
              </a:r>
            </a:p>
          </p:txBody>
        </p:sp>
      </p:grpSp>
      <p:sp>
        <p:nvSpPr>
          <p:cNvPr id="10" name="Freeform 10"/>
          <p:cNvSpPr/>
          <p:nvPr/>
        </p:nvSpPr>
        <p:spPr>
          <a:xfrm>
            <a:off x="6701713" y="672218"/>
            <a:ext cx="11301259" cy="4944301"/>
          </a:xfrm>
          <a:custGeom>
            <a:avLst/>
            <a:gdLst/>
            <a:ahLst/>
            <a:cxnLst/>
            <a:rect l="l" t="t" r="r" b="b"/>
            <a:pathLst>
              <a:path w="11301259" h="4944301">
                <a:moveTo>
                  <a:pt x="0" y="0"/>
                </a:moveTo>
                <a:lnTo>
                  <a:pt x="11301259" y="0"/>
                </a:lnTo>
                <a:lnTo>
                  <a:pt x="11301259" y="4944300"/>
                </a:lnTo>
                <a:lnTo>
                  <a:pt x="0" y="4944300"/>
                </a:lnTo>
                <a:lnTo>
                  <a:pt x="0" y="0"/>
                </a:lnTo>
                <a:close/>
              </a:path>
            </a:pathLst>
          </a:custGeom>
          <a:blipFill>
            <a:blip r:embed="rId3"/>
            <a:stretch>
              <a:fillRect/>
            </a:stretch>
          </a:blipFill>
        </p:spPr>
        <p:txBody>
          <a:bodyPr/>
          <a:lstStyle/>
          <a:p>
            <a:endParaRPr lang="en-CA"/>
          </a:p>
        </p:txBody>
      </p:sp>
      <p:sp>
        <p:nvSpPr>
          <p:cNvPr id="11" name="Freeform 11"/>
          <p:cNvSpPr/>
          <p:nvPr/>
        </p:nvSpPr>
        <p:spPr>
          <a:xfrm>
            <a:off x="5958041" y="6494081"/>
            <a:ext cx="11301259" cy="3545770"/>
          </a:xfrm>
          <a:custGeom>
            <a:avLst/>
            <a:gdLst/>
            <a:ahLst/>
            <a:cxnLst/>
            <a:rect l="l" t="t" r="r" b="b"/>
            <a:pathLst>
              <a:path w="11301259" h="3545770">
                <a:moveTo>
                  <a:pt x="0" y="0"/>
                </a:moveTo>
                <a:lnTo>
                  <a:pt x="11301259" y="0"/>
                </a:lnTo>
                <a:lnTo>
                  <a:pt x="11301259" y="3545770"/>
                </a:lnTo>
                <a:lnTo>
                  <a:pt x="0" y="3545770"/>
                </a:lnTo>
                <a:lnTo>
                  <a:pt x="0" y="0"/>
                </a:lnTo>
                <a:close/>
              </a:path>
            </a:pathLst>
          </a:custGeom>
          <a:blipFill>
            <a:blip r:embed="rId4"/>
            <a:stretch>
              <a:fillRect/>
            </a:stretch>
          </a:blipFill>
        </p:spPr>
        <p:txBody>
          <a:bodyPr/>
          <a:lstStyle/>
          <a:p>
            <a:endParaRPr lang="en-CA"/>
          </a:p>
        </p:txBody>
      </p:sp>
      <p:sp>
        <p:nvSpPr>
          <p:cNvPr id="12" name="TextBox 12"/>
          <p:cNvSpPr txBox="1"/>
          <p:nvPr/>
        </p:nvSpPr>
        <p:spPr>
          <a:xfrm>
            <a:off x="2386531" y="519818"/>
            <a:ext cx="4395267" cy="1335384"/>
          </a:xfrm>
          <a:prstGeom prst="rect">
            <a:avLst/>
          </a:prstGeom>
        </p:spPr>
        <p:txBody>
          <a:bodyPr wrap="square" lIns="0" tIns="0" rIns="0" bIns="0" rtlCol="0" anchor="t">
            <a:spAutoFit/>
          </a:bodyPr>
          <a:lstStyle/>
          <a:p>
            <a:pPr algn="l">
              <a:lnSpc>
                <a:spcPts val="10921"/>
              </a:lnSpc>
            </a:pPr>
            <a:r>
              <a:rPr lang="en-US" sz="7800" dirty="0">
                <a:solidFill>
                  <a:srgbClr val="202020"/>
                </a:solidFill>
                <a:latin typeface="Anton"/>
                <a:ea typeface="Anton"/>
                <a:cs typeface="Anton"/>
                <a:sym typeface="Anton"/>
              </a:rPr>
              <a:t>Website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AutoShape 2"/>
          <p:cNvSpPr/>
          <p:nvPr/>
        </p:nvSpPr>
        <p:spPr>
          <a:xfrm rot="-12614">
            <a:off x="3256425" y="1143952"/>
            <a:ext cx="5191602" cy="0"/>
          </a:xfrm>
          <a:prstGeom prst="line">
            <a:avLst/>
          </a:prstGeom>
          <a:ln w="38100" cap="flat">
            <a:solidFill>
              <a:srgbClr val="FFF6F0"/>
            </a:solidFill>
            <a:prstDash val="solid"/>
            <a:headEnd type="none" w="sm" len="sm"/>
            <a:tailEnd type="none" w="sm" len="sm"/>
          </a:ln>
        </p:spPr>
        <p:txBody>
          <a:bodyPr/>
          <a:lstStyle/>
          <a:p>
            <a:endParaRPr lang="en-CA"/>
          </a:p>
        </p:txBody>
      </p:sp>
      <p:grpSp>
        <p:nvGrpSpPr>
          <p:cNvPr id="3" name="Group 3"/>
          <p:cNvGrpSpPr/>
          <p:nvPr/>
        </p:nvGrpSpPr>
        <p:grpSpPr>
          <a:xfrm>
            <a:off x="15362828" y="-162446"/>
            <a:ext cx="1896472" cy="10611892"/>
            <a:chOff x="0" y="0"/>
            <a:chExt cx="499482" cy="2794902"/>
          </a:xfrm>
        </p:grpSpPr>
        <p:sp>
          <p:nvSpPr>
            <p:cNvPr id="4" name="Freeform 4"/>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AF2929"/>
            </a:solidFill>
          </p:spPr>
          <p:txBody>
            <a:bodyPr/>
            <a:lstStyle/>
            <a:p>
              <a:endParaRPr lang="en-CA"/>
            </a:p>
          </p:txBody>
        </p:sp>
        <p:sp>
          <p:nvSpPr>
            <p:cNvPr id="5" name="TextBox 5"/>
            <p:cNvSpPr txBox="1"/>
            <p:nvPr/>
          </p:nvSpPr>
          <p:spPr>
            <a:xfrm>
              <a:off x="0" y="-57150"/>
              <a:ext cx="499482" cy="2852052"/>
            </a:xfrm>
            <a:prstGeom prst="rect">
              <a:avLst/>
            </a:prstGeom>
          </p:spPr>
          <p:txBody>
            <a:bodyPr lIns="50800" tIns="50800" rIns="50800" bIns="50800" rtlCol="0" anchor="ctr"/>
            <a:lstStyle/>
            <a:p>
              <a:pPr algn="ctr">
                <a:lnSpc>
                  <a:spcPts val="3396"/>
                </a:lnSpc>
              </a:pPr>
              <a:endParaRPr/>
            </a:p>
          </p:txBody>
        </p:sp>
      </p:grpSp>
      <p:sp>
        <p:nvSpPr>
          <p:cNvPr id="6" name="Freeform 6"/>
          <p:cNvSpPr/>
          <p:nvPr/>
        </p:nvSpPr>
        <p:spPr>
          <a:xfrm>
            <a:off x="10171015" y="468227"/>
            <a:ext cx="6705255" cy="6261031"/>
          </a:xfrm>
          <a:custGeom>
            <a:avLst/>
            <a:gdLst/>
            <a:ahLst/>
            <a:cxnLst/>
            <a:rect l="l" t="t" r="r" b="b"/>
            <a:pathLst>
              <a:path w="6705255" h="6261031">
                <a:moveTo>
                  <a:pt x="0" y="0"/>
                </a:moveTo>
                <a:lnTo>
                  <a:pt x="6705254" y="0"/>
                </a:lnTo>
                <a:lnTo>
                  <a:pt x="6705254" y="6261031"/>
                </a:lnTo>
                <a:lnTo>
                  <a:pt x="0" y="6261031"/>
                </a:lnTo>
                <a:lnTo>
                  <a:pt x="0" y="0"/>
                </a:lnTo>
                <a:close/>
              </a:path>
            </a:pathLst>
          </a:custGeom>
          <a:blipFill>
            <a:blip r:embed="rId3"/>
            <a:stretch>
              <a:fillRect/>
            </a:stretch>
          </a:blipFill>
        </p:spPr>
        <p:txBody>
          <a:bodyPr/>
          <a:lstStyle/>
          <a:p>
            <a:endParaRPr lang="en-CA"/>
          </a:p>
        </p:txBody>
      </p:sp>
      <p:sp>
        <p:nvSpPr>
          <p:cNvPr id="7" name="Freeform 7"/>
          <p:cNvSpPr/>
          <p:nvPr/>
        </p:nvSpPr>
        <p:spPr>
          <a:xfrm>
            <a:off x="624535" y="3365650"/>
            <a:ext cx="7335278" cy="3849477"/>
          </a:xfrm>
          <a:custGeom>
            <a:avLst/>
            <a:gdLst/>
            <a:ahLst/>
            <a:cxnLst/>
            <a:rect l="l" t="t" r="r" b="b"/>
            <a:pathLst>
              <a:path w="7335278" h="3849477">
                <a:moveTo>
                  <a:pt x="0" y="0"/>
                </a:moveTo>
                <a:lnTo>
                  <a:pt x="7335279" y="0"/>
                </a:lnTo>
                <a:lnTo>
                  <a:pt x="7335279" y="3849477"/>
                </a:lnTo>
                <a:lnTo>
                  <a:pt x="0" y="3849477"/>
                </a:lnTo>
                <a:lnTo>
                  <a:pt x="0" y="0"/>
                </a:lnTo>
                <a:close/>
              </a:path>
            </a:pathLst>
          </a:custGeom>
          <a:blipFill>
            <a:blip r:embed="rId4"/>
            <a:stretch>
              <a:fillRect l="-2875" r="-2875"/>
            </a:stretch>
          </a:blipFill>
        </p:spPr>
        <p:txBody>
          <a:bodyPr/>
          <a:lstStyle/>
          <a:p>
            <a:endParaRPr lang="en-CA"/>
          </a:p>
        </p:txBody>
      </p:sp>
      <p:sp>
        <p:nvSpPr>
          <p:cNvPr id="8" name="Freeform 8"/>
          <p:cNvSpPr/>
          <p:nvPr/>
        </p:nvSpPr>
        <p:spPr>
          <a:xfrm>
            <a:off x="6361874" y="5944393"/>
            <a:ext cx="7058083" cy="2752652"/>
          </a:xfrm>
          <a:custGeom>
            <a:avLst/>
            <a:gdLst/>
            <a:ahLst/>
            <a:cxnLst/>
            <a:rect l="l" t="t" r="r" b="b"/>
            <a:pathLst>
              <a:path w="7058083" h="2752652">
                <a:moveTo>
                  <a:pt x="0" y="0"/>
                </a:moveTo>
                <a:lnTo>
                  <a:pt x="7058083" y="0"/>
                </a:lnTo>
                <a:lnTo>
                  <a:pt x="7058083" y="2752652"/>
                </a:lnTo>
                <a:lnTo>
                  <a:pt x="0" y="2752652"/>
                </a:lnTo>
                <a:lnTo>
                  <a:pt x="0" y="0"/>
                </a:lnTo>
                <a:close/>
              </a:path>
            </a:pathLst>
          </a:custGeom>
          <a:blipFill>
            <a:blip r:embed="rId5"/>
            <a:stretch>
              <a:fillRect/>
            </a:stretch>
          </a:blipFill>
        </p:spPr>
        <p:txBody>
          <a:bodyPr/>
          <a:lstStyle/>
          <a:p>
            <a:endParaRPr lang="en-CA"/>
          </a:p>
        </p:txBody>
      </p:sp>
      <p:sp>
        <p:nvSpPr>
          <p:cNvPr id="9" name="TextBox 9"/>
          <p:cNvSpPr txBox="1"/>
          <p:nvPr/>
        </p:nvSpPr>
        <p:spPr>
          <a:xfrm>
            <a:off x="1028700" y="1534966"/>
            <a:ext cx="14607950" cy="1335384"/>
          </a:xfrm>
          <a:prstGeom prst="rect">
            <a:avLst/>
          </a:prstGeom>
        </p:spPr>
        <p:txBody>
          <a:bodyPr lIns="0" tIns="0" rIns="0" bIns="0" rtlCol="0" anchor="t">
            <a:spAutoFit/>
          </a:bodyPr>
          <a:lstStyle/>
          <a:p>
            <a:pPr algn="l">
              <a:lnSpc>
                <a:spcPts val="10921"/>
              </a:lnSpc>
            </a:pPr>
            <a:r>
              <a:rPr lang="en-US" sz="7800">
                <a:solidFill>
                  <a:srgbClr val="FFF6F0"/>
                </a:solidFill>
                <a:latin typeface="Anton"/>
                <a:ea typeface="Anton"/>
                <a:cs typeface="Anton"/>
                <a:sym typeface="Anton"/>
              </a:rPr>
              <a:t>Social Media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AutoShape 2"/>
          <p:cNvSpPr/>
          <p:nvPr/>
        </p:nvSpPr>
        <p:spPr>
          <a:xfrm rot="-12614">
            <a:off x="3256425" y="1143952"/>
            <a:ext cx="5191602" cy="0"/>
          </a:xfrm>
          <a:prstGeom prst="line">
            <a:avLst/>
          </a:prstGeom>
          <a:ln w="38100" cap="flat">
            <a:solidFill>
              <a:srgbClr val="FFF6F0"/>
            </a:solidFill>
            <a:prstDash val="solid"/>
            <a:headEnd type="none" w="sm" len="sm"/>
            <a:tailEnd type="none" w="sm" len="sm"/>
          </a:ln>
        </p:spPr>
        <p:txBody>
          <a:bodyPr/>
          <a:lstStyle/>
          <a:p>
            <a:endParaRPr lang="en-CA"/>
          </a:p>
        </p:txBody>
      </p:sp>
      <p:grpSp>
        <p:nvGrpSpPr>
          <p:cNvPr id="3" name="Group 3"/>
          <p:cNvGrpSpPr/>
          <p:nvPr/>
        </p:nvGrpSpPr>
        <p:grpSpPr>
          <a:xfrm>
            <a:off x="-137828" y="3839729"/>
            <a:ext cx="9471941" cy="1401188"/>
            <a:chOff x="0" y="0"/>
            <a:chExt cx="2494668" cy="369037"/>
          </a:xfrm>
        </p:grpSpPr>
        <p:sp>
          <p:nvSpPr>
            <p:cNvPr id="4" name="Freeform 4"/>
            <p:cNvSpPr/>
            <p:nvPr/>
          </p:nvSpPr>
          <p:spPr>
            <a:xfrm>
              <a:off x="0" y="0"/>
              <a:ext cx="2494667" cy="369037"/>
            </a:xfrm>
            <a:custGeom>
              <a:avLst/>
              <a:gdLst/>
              <a:ahLst/>
              <a:cxnLst/>
              <a:rect l="l" t="t" r="r" b="b"/>
              <a:pathLst>
                <a:path w="2494667" h="369037">
                  <a:moveTo>
                    <a:pt x="0" y="0"/>
                  </a:moveTo>
                  <a:lnTo>
                    <a:pt x="2494667" y="0"/>
                  </a:lnTo>
                  <a:lnTo>
                    <a:pt x="2494667" y="369037"/>
                  </a:lnTo>
                  <a:lnTo>
                    <a:pt x="0" y="369037"/>
                  </a:lnTo>
                  <a:close/>
                </a:path>
              </a:pathLst>
            </a:custGeom>
            <a:solidFill>
              <a:srgbClr val="AF2929">
                <a:alpha val="9804"/>
              </a:srgbClr>
            </a:solidFill>
          </p:spPr>
          <p:txBody>
            <a:bodyPr/>
            <a:lstStyle/>
            <a:p>
              <a:endParaRPr lang="en-CA"/>
            </a:p>
          </p:txBody>
        </p:sp>
        <p:sp>
          <p:nvSpPr>
            <p:cNvPr id="5" name="TextBox 5"/>
            <p:cNvSpPr txBox="1"/>
            <p:nvPr/>
          </p:nvSpPr>
          <p:spPr>
            <a:xfrm>
              <a:off x="0" y="-57150"/>
              <a:ext cx="2494668" cy="426187"/>
            </a:xfrm>
            <a:prstGeom prst="rect">
              <a:avLst/>
            </a:prstGeom>
          </p:spPr>
          <p:txBody>
            <a:bodyPr lIns="50800" tIns="50800" rIns="50800" bIns="50800" rtlCol="0" anchor="ctr"/>
            <a:lstStyle/>
            <a:p>
              <a:pPr algn="ctr">
                <a:lnSpc>
                  <a:spcPts val="3396"/>
                </a:lnSpc>
              </a:pPr>
              <a:endParaRPr/>
            </a:p>
          </p:txBody>
        </p:sp>
      </p:grpSp>
      <p:grpSp>
        <p:nvGrpSpPr>
          <p:cNvPr id="6" name="Group 6"/>
          <p:cNvGrpSpPr/>
          <p:nvPr/>
        </p:nvGrpSpPr>
        <p:grpSpPr>
          <a:xfrm>
            <a:off x="-137828" y="5232302"/>
            <a:ext cx="9471941" cy="1401188"/>
            <a:chOff x="0" y="0"/>
            <a:chExt cx="2494668" cy="369037"/>
          </a:xfrm>
        </p:grpSpPr>
        <p:sp>
          <p:nvSpPr>
            <p:cNvPr id="7" name="Freeform 7"/>
            <p:cNvSpPr/>
            <p:nvPr/>
          </p:nvSpPr>
          <p:spPr>
            <a:xfrm>
              <a:off x="0" y="0"/>
              <a:ext cx="2494667" cy="369037"/>
            </a:xfrm>
            <a:custGeom>
              <a:avLst/>
              <a:gdLst/>
              <a:ahLst/>
              <a:cxnLst/>
              <a:rect l="l" t="t" r="r" b="b"/>
              <a:pathLst>
                <a:path w="2494667" h="369037">
                  <a:moveTo>
                    <a:pt x="0" y="0"/>
                  </a:moveTo>
                  <a:lnTo>
                    <a:pt x="2494667" y="0"/>
                  </a:lnTo>
                  <a:lnTo>
                    <a:pt x="2494667" y="369037"/>
                  </a:lnTo>
                  <a:lnTo>
                    <a:pt x="0" y="369037"/>
                  </a:lnTo>
                  <a:close/>
                </a:path>
              </a:pathLst>
            </a:custGeom>
            <a:solidFill>
              <a:srgbClr val="FFF6F0">
                <a:alpha val="9804"/>
              </a:srgbClr>
            </a:solidFill>
          </p:spPr>
          <p:txBody>
            <a:bodyPr/>
            <a:lstStyle/>
            <a:p>
              <a:endParaRPr lang="en-CA"/>
            </a:p>
          </p:txBody>
        </p:sp>
        <p:sp>
          <p:nvSpPr>
            <p:cNvPr id="8" name="TextBox 8"/>
            <p:cNvSpPr txBox="1"/>
            <p:nvPr/>
          </p:nvSpPr>
          <p:spPr>
            <a:xfrm>
              <a:off x="0" y="-57150"/>
              <a:ext cx="2494668" cy="426187"/>
            </a:xfrm>
            <a:prstGeom prst="rect">
              <a:avLst/>
            </a:prstGeom>
          </p:spPr>
          <p:txBody>
            <a:bodyPr lIns="50800" tIns="50800" rIns="50800" bIns="50800" rtlCol="0" anchor="ctr"/>
            <a:lstStyle/>
            <a:p>
              <a:pPr algn="ctr">
                <a:lnSpc>
                  <a:spcPts val="3396"/>
                </a:lnSpc>
              </a:pPr>
              <a:endParaRPr/>
            </a:p>
          </p:txBody>
        </p:sp>
      </p:grpSp>
      <p:sp>
        <p:nvSpPr>
          <p:cNvPr id="9" name="Freeform 9"/>
          <p:cNvSpPr/>
          <p:nvPr/>
        </p:nvSpPr>
        <p:spPr>
          <a:xfrm>
            <a:off x="1028700" y="5529036"/>
            <a:ext cx="815375" cy="815375"/>
          </a:xfrm>
          <a:custGeom>
            <a:avLst/>
            <a:gdLst/>
            <a:ahLst/>
            <a:cxnLst/>
            <a:rect l="l" t="t" r="r" b="b"/>
            <a:pathLst>
              <a:path w="815375" h="815375">
                <a:moveTo>
                  <a:pt x="0" y="0"/>
                </a:moveTo>
                <a:lnTo>
                  <a:pt x="815375" y="0"/>
                </a:lnTo>
                <a:lnTo>
                  <a:pt x="815375" y="815375"/>
                </a:lnTo>
                <a:lnTo>
                  <a:pt x="0" y="8153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0" name="Freeform 10"/>
          <p:cNvSpPr/>
          <p:nvPr/>
        </p:nvSpPr>
        <p:spPr>
          <a:xfrm>
            <a:off x="1028700" y="4132635"/>
            <a:ext cx="815375" cy="815375"/>
          </a:xfrm>
          <a:custGeom>
            <a:avLst/>
            <a:gdLst/>
            <a:ahLst/>
            <a:cxnLst/>
            <a:rect l="l" t="t" r="r" b="b"/>
            <a:pathLst>
              <a:path w="815375" h="815375">
                <a:moveTo>
                  <a:pt x="0" y="0"/>
                </a:moveTo>
                <a:lnTo>
                  <a:pt x="815375" y="0"/>
                </a:lnTo>
                <a:lnTo>
                  <a:pt x="815375" y="815376"/>
                </a:lnTo>
                <a:lnTo>
                  <a:pt x="0" y="815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11" name="Group 11"/>
          <p:cNvGrpSpPr/>
          <p:nvPr/>
        </p:nvGrpSpPr>
        <p:grpSpPr>
          <a:xfrm>
            <a:off x="15362828" y="-162446"/>
            <a:ext cx="1896472" cy="10611892"/>
            <a:chOff x="0" y="0"/>
            <a:chExt cx="499482" cy="2794902"/>
          </a:xfrm>
        </p:grpSpPr>
        <p:sp>
          <p:nvSpPr>
            <p:cNvPr id="12" name="Freeform 12"/>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AF2929"/>
            </a:solidFill>
          </p:spPr>
          <p:txBody>
            <a:bodyPr/>
            <a:lstStyle/>
            <a:p>
              <a:endParaRPr lang="en-CA"/>
            </a:p>
          </p:txBody>
        </p:sp>
        <p:sp>
          <p:nvSpPr>
            <p:cNvPr id="13" name="TextBox 13"/>
            <p:cNvSpPr txBox="1"/>
            <p:nvPr/>
          </p:nvSpPr>
          <p:spPr>
            <a:xfrm>
              <a:off x="0" y="-57150"/>
              <a:ext cx="499482" cy="2852052"/>
            </a:xfrm>
            <a:prstGeom prst="rect">
              <a:avLst/>
            </a:prstGeom>
          </p:spPr>
          <p:txBody>
            <a:bodyPr lIns="50800" tIns="50800" rIns="50800" bIns="50800" rtlCol="0" anchor="ctr"/>
            <a:lstStyle/>
            <a:p>
              <a:pPr algn="ctr">
                <a:lnSpc>
                  <a:spcPts val="3396"/>
                </a:lnSpc>
              </a:pPr>
              <a:endParaRPr/>
            </a:p>
          </p:txBody>
        </p:sp>
      </p:grpSp>
      <p:sp>
        <p:nvSpPr>
          <p:cNvPr id="14" name="TextBox 14"/>
          <p:cNvSpPr txBox="1"/>
          <p:nvPr/>
        </p:nvSpPr>
        <p:spPr>
          <a:xfrm>
            <a:off x="1028700" y="2213980"/>
            <a:ext cx="8921205" cy="1335384"/>
          </a:xfrm>
          <a:prstGeom prst="rect">
            <a:avLst/>
          </a:prstGeom>
        </p:spPr>
        <p:txBody>
          <a:bodyPr lIns="0" tIns="0" rIns="0" bIns="0" rtlCol="0" anchor="t">
            <a:spAutoFit/>
          </a:bodyPr>
          <a:lstStyle/>
          <a:p>
            <a:pPr algn="l">
              <a:lnSpc>
                <a:spcPts val="10921"/>
              </a:lnSpc>
            </a:pPr>
            <a:r>
              <a:rPr lang="en-US" sz="7800">
                <a:solidFill>
                  <a:srgbClr val="FFF6F0"/>
                </a:solidFill>
                <a:latin typeface="Anton"/>
                <a:ea typeface="Anton"/>
                <a:cs typeface="Anton"/>
                <a:sym typeface="Anton"/>
              </a:rPr>
              <a:t>Recruitment Materials</a:t>
            </a:r>
          </a:p>
        </p:txBody>
      </p:sp>
      <p:sp>
        <p:nvSpPr>
          <p:cNvPr id="15" name="TextBox 15"/>
          <p:cNvSpPr txBox="1"/>
          <p:nvPr/>
        </p:nvSpPr>
        <p:spPr>
          <a:xfrm>
            <a:off x="2042319" y="5664944"/>
            <a:ext cx="13174662" cy="679467"/>
          </a:xfrm>
          <a:prstGeom prst="rect">
            <a:avLst/>
          </a:prstGeom>
        </p:spPr>
        <p:txBody>
          <a:bodyPr lIns="0" tIns="0" rIns="0" bIns="0" rtlCol="0" anchor="t">
            <a:spAutoFit/>
          </a:bodyPr>
          <a:lstStyle/>
          <a:p>
            <a:pPr algn="l">
              <a:lnSpc>
                <a:spcPts val="5599"/>
              </a:lnSpc>
              <a:spcBef>
                <a:spcPct val="0"/>
              </a:spcBef>
            </a:pPr>
            <a:r>
              <a:rPr lang="en-US" sz="3999" spc="263">
                <a:solidFill>
                  <a:srgbClr val="FFF6F0"/>
                </a:solidFill>
                <a:latin typeface="Raleway"/>
                <a:ea typeface="Raleway"/>
                <a:cs typeface="Raleway"/>
                <a:sym typeface="Raleway"/>
              </a:rPr>
              <a:t>New Affiliate</a:t>
            </a:r>
          </a:p>
        </p:txBody>
      </p:sp>
      <p:sp>
        <p:nvSpPr>
          <p:cNvPr id="16" name="TextBox 16"/>
          <p:cNvSpPr txBox="1"/>
          <p:nvPr/>
        </p:nvSpPr>
        <p:spPr>
          <a:xfrm>
            <a:off x="2042319" y="4144718"/>
            <a:ext cx="14044671" cy="705469"/>
          </a:xfrm>
          <a:prstGeom prst="rect">
            <a:avLst/>
          </a:prstGeom>
        </p:spPr>
        <p:txBody>
          <a:bodyPr lIns="0" tIns="0" rIns="0" bIns="0" rtlCol="0" anchor="t">
            <a:spAutoFit/>
          </a:bodyPr>
          <a:lstStyle/>
          <a:p>
            <a:pPr algn="l">
              <a:lnSpc>
                <a:spcPts val="5739"/>
              </a:lnSpc>
              <a:spcBef>
                <a:spcPct val="0"/>
              </a:spcBef>
            </a:pPr>
            <a:r>
              <a:rPr lang="en-US" sz="4099" spc="270">
                <a:solidFill>
                  <a:srgbClr val="FFF6F0"/>
                </a:solidFill>
                <a:latin typeface="Raleway"/>
                <a:ea typeface="Raleway"/>
                <a:cs typeface="Raleway"/>
                <a:sym typeface="Raleway"/>
              </a:rPr>
              <a:t>Corporate membership &gt; corporate sponsors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AutoShape 2"/>
          <p:cNvSpPr/>
          <p:nvPr/>
        </p:nvSpPr>
        <p:spPr>
          <a:xfrm rot="-12614">
            <a:off x="3256425" y="1143952"/>
            <a:ext cx="5191602" cy="0"/>
          </a:xfrm>
          <a:prstGeom prst="line">
            <a:avLst/>
          </a:prstGeom>
          <a:ln w="38100" cap="flat">
            <a:solidFill>
              <a:srgbClr val="FFF6F0"/>
            </a:solidFill>
            <a:prstDash val="solid"/>
            <a:headEnd type="none" w="sm" len="sm"/>
            <a:tailEnd type="none" w="sm" len="sm"/>
          </a:ln>
        </p:spPr>
        <p:txBody>
          <a:bodyPr/>
          <a:lstStyle/>
          <a:p>
            <a:endParaRPr lang="en-CA"/>
          </a:p>
        </p:txBody>
      </p:sp>
      <p:grpSp>
        <p:nvGrpSpPr>
          <p:cNvPr id="3" name="Group 3"/>
          <p:cNvGrpSpPr/>
          <p:nvPr/>
        </p:nvGrpSpPr>
        <p:grpSpPr>
          <a:xfrm>
            <a:off x="15362828" y="-162446"/>
            <a:ext cx="1896472" cy="10611892"/>
            <a:chOff x="0" y="0"/>
            <a:chExt cx="499482" cy="2794902"/>
          </a:xfrm>
        </p:grpSpPr>
        <p:sp>
          <p:nvSpPr>
            <p:cNvPr id="4" name="Freeform 4"/>
            <p:cNvSpPr/>
            <p:nvPr/>
          </p:nvSpPr>
          <p:spPr>
            <a:xfrm>
              <a:off x="0" y="0"/>
              <a:ext cx="499482" cy="2794901"/>
            </a:xfrm>
            <a:custGeom>
              <a:avLst/>
              <a:gdLst/>
              <a:ahLst/>
              <a:cxnLst/>
              <a:rect l="l" t="t" r="r" b="b"/>
              <a:pathLst>
                <a:path w="499482" h="2794901">
                  <a:moveTo>
                    <a:pt x="0" y="0"/>
                  </a:moveTo>
                  <a:lnTo>
                    <a:pt x="499482" y="0"/>
                  </a:lnTo>
                  <a:lnTo>
                    <a:pt x="499482" y="2794901"/>
                  </a:lnTo>
                  <a:lnTo>
                    <a:pt x="0" y="2794901"/>
                  </a:lnTo>
                  <a:close/>
                </a:path>
              </a:pathLst>
            </a:custGeom>
            <a:solidFill>
              <a:srgbClr val="AF2929"/>
            </a:solidFill>
          </p:spPr>
          <p:txBody>
            <a:bodyPr/>
            <a:lstStyle/>
            <a:p>
              <a:endParaRPr lang="en-CA"/>
            </a:p>
          </p:txBody>
        </p:sp>
        <p:sp>
          <p:nvSpPr>
            <p:cNvPr id="5" name="TextBox 5"/>
            <p:cNvSpPr txBox="1"/>
            <p:nvPr/>
          </p:nvSpPr>
          <p:spPr>
            <a:xfrm>
              <a:off x="0" y="-57150"/>
              <a:ext cx="499482" cy="2852052"/>
            </a:xfrm>
            <a:prstGeom prst="rect">
              <a:avLst/>
            </a:prstGeom>
          </p:spPr>
          <p:txBody>
            <a:bodyPr lIns="50800" tIns="50800" rIns="50800" bIns="50800" rtlCol="0" anchor="ctr"/>
            <a:lstStyle/>
            <a:p>
              <a:pPr algn="ctr">
                <a:lnSpc>
                  <a:spcPts val="3396"/>
                </a:lnSpc>
              </a:pPr>
              <a:endParaRPr/>
            </a:p>
          </p:txBody>
        </p:sp>
      </p:grpSp>
      <p:sp>
        <p:nvSpPr>
          <p:cNvPr id="6" name="Freeform 6"/>
          <p:cNvSpPr/>
          <p:nvPr/>
        </p:nvSpPr>
        <p:spPr>
          <a:xfrm>
            <a:off x="254472" y="274156"/>
            <a:ext cx="8373231" cy="6447388"/>
          </a:xfrm>
          <a:custGeom>
            <a:avLst/>
            <a:gdLst/>
            <a:ahLst/>
            <a:cxnLst/>
            <a:rect l="l" t="t" r="r" b="b"/>
            <a:pathLst>
              <a:path w="8373231" h="6447388">
                <a:moveTo>
                  <a:pt x="0" y="0"/>
                </a:moveTo>
                <a:lnTo>
                  <a:pt x="8373231" y="0"/>
                </a:lnTo>
                <a:lnTo>
                  <a:pt x="8373231" y="6447388"/>
                </a:lnTo>
                <a:lnTo>
                  <a:pt x="0" y="6447388"/>
                </a:lnTo>
                <a:lnTo>
                  <a:pt x="0" y="0"/>
                </a:lnTo>
                <a:close/>
              </a:path>
            </a:pathLst>
          </a:custGeom>
          <a:blipFill>
            <a:blip r:embed="rId3"/>
            <a:stretch>
              <a:fillRect/>
            </a:stretch>
          </a:blipFill>
        </p:spPr>
        <p:txBody>
          <a:bodyPr/>
          <a:lstStyle/>
          <a:p>
            <a:endParaRPr lang="en-CA"/>
          </a:p>
        </p:txBody>
      </p:sp>
      <p:sp>
        <p:nvSpPr>
          <p:cNvPr id="7" name="Freeform 7"/>
          <p:cNvSpPr/>
          <p:nvPr/>
        </p:nvSpPr>
        <p:spPr>
          <a:xfrm>
            <a:off x="8861593" y="2620161"/>
            <a:ext cx="7888446" cy="5985358"/>
          </a:xfrm>
          <a:custGeom>
            <a:avLst/>
            <a:gdLst/>
            <a:ahLst/>
            <a:cxnLst/>
            <a:rect l="l" t="t" r="r" b="b"/>
            <a:pathLst>
              <a:path w="7888446" h="5985358">
                <a:moveTo>
                  <a:pt x="0" y="0"/>
                </a:moveTo>
                <a:lnTo>
                  <a:pt x="7888446" y="0"/>
                </a:lnTo>
                <a:lnTo>
                  <a:pt x="7888446" y="5985359"/>
                </a:lnTo>
                <a:lnTo>
                  <a:pt x="0" y="5985359"/>
                </a:lnTo>
                <a:lnTo>
                  <a:pt x="0" y="0"/>
                </a:lnTo>
                <a:close/>
              </a:path>
            </a:pathLst>
          </a:custGeom>
          <a:blipFill>
            <a:blip r:embed="rId4"/>
            <a:stretch>
              <a:fillRect/>
            </a:stretch>
          </a:blipFill>
        </p:spPr>
        <p:txBody>
          <a:bodyPr/>
          <a:lstStyle/>
          <a:p>
            <a:endParaRPr lang="en-CA"/>
          </a:p>
        </p:txBody>
      </p:sp>
      <p:sp>
        <p:nvSpPr>
          <p:cNvPr id="8" name="TextBox 8"/>
          <p:cNvSpPr txBox="1"/>
          <p:nvPr/>
        </p:nvSpPr>
        <p:spPr>
          <a:xfrm>
            <a:off x="3256442" y="8846185"/>
            <a:ext cx="9433140" cy="738505"/>
          </a:xfrm>
          <a:prstGeom prst="rect">
            <a:avLst/>
          </a:prstGeom>
        </p:spPr>
        <p:txBody>
          <a:bodyPr lIns="0" tIns="0" rIns="0" bIns="0" rtlCol="0" anchor="t">
            <a:spAutoFit/>
          </a:bodyPr>
          <a:lstStyle/>
          <a:p>
            <a:pPr algn="ctr">
              <a:lnSpc>
                <a:spcPts val="6019"/>
              </a:lnSpc>
              <a:spcBef>
                <a:spcPct val="0"/>
              </a:spcBef>
            </a:pPr>
            <a:r>
              <a:rPr lang="en-US" sz="4299" b="1" spc="309">
                <a:solidFill>
                  <a:srgbClr val="FFF6F0"/>
                </a:solidFill>
                <a:latin typeface="Raleway Bold"/>
                <a:ea typeface="Raleway Bold"/>
                <a:cs typeface="Raleway Bold"/>
                <a:sym typeface="Raleway Bold"/>
              </a:rPr>
              <a:t>Affiliate brochure coming soon!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Custom</PresentationFormat>
  <Paragraphs>179</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Raleway Bold</vt:lpstr>
      <vt:lpstr>Anton</vt:lpstr>
      <vt:lpstr>Arial</vt:lpstr>
      <vt:lpstr>Calibri</vt:lpstr>
      <vt:lpstr>Raleway</vt:lpstr>
      <vt:lpstr>Holiday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IFATSEA Media and PR committee</dc:title>
  <cp:lastModifiedBy>Meaghan Olmstead</cp:lastModifiedBy>
  <cp:revision>1</cp:revision>
  <dcterms:created xsi:type="dcterms:W3CDTF">2006-08-16T00:00:00Z</dcterms:created>
  <dcterms:modified xsi:type="dcterms:W3CDTF">2025-06-05T19:23:22Z</dcterms:modified>
  <dc:identifier>DAGpgGI4rmY</dc:identifier>
</cp:coreProperties>
</file>